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68" r:id="rId6"/>
    <p:sldId id="258" r:id="rId7"/>
    <p:sldId id="259" r:id="rId8"/>
    <p:sldId id="274" r:id="rId9"/>
    <p:sldId id="277" r:id="rId10"/>
    <p:sldId id="260" r:id="rId11"/>
    <p:sldId id="273" r:id="rId12"/>
    <p:sldId id="270" r:id="rId13"/>
    <p:sldId id="289" r:id="rId14"/>
    <p:sldId id="271" r:id="rId15"/>
    <p:sldId id="267" r:id="rId16"/>
    <p:sldId id="280" r:id="rId17"/>
    <p:sldId id="281" r:id="rId18"/>
    <p:sldId id="287" r:id="rId19"/>
    <p:sldId id="293" r:id="rId20"/>
    <p:sldId id="290" r:id="rId21"/>
    <p:sldId id="297" r:id="rId22"/>
    <p:sldId id="295"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72237" autoAdjust="0"/>
  </p:normalViewPr>
  <p:slideViewPr>
    <p:cSldViewPr snapToGrid="0">
      <p:cViewPr varScale="1">
        <p:scale>
          <a:sx n="49" d="100"/>
          <a:sy n="49" d="100"/>
        </p:scale>
        <p:origin x="1458" y="36"/>
      </p:cViewPr>
      <p:guideLst/>
    </p:cSldViewPr>
  </p:slideViewPr>
  <p:outlineViewPr>
    <p:cViewPr>
      <p:scale>
        <a:sx n="33" d="100"/>
        <a:sy n="33" d="100"/>
      </p:scale>
      <p:origin x="0" y="-6756"/>
    </p:cViewPr>
  </p:outlineViewPr>
  <p:notesTextViewPr>
    <p:cViewPr>
      <p:scale>
        <a:sx n="1" d="1"/>
        <a:sy n="1" d="1"/>
      </p:scale>
      <p:origin x="0" y="0"/>
    </p:cViewPr>
  </p:notesTextViewPr>
  <p:notesViewPr>
    <p:cSldViewPr snapToGrid="0">
      <p:cViewPr varScale="1">
        <p:scale>
          <a:sx n="51" d="100"/>
          <a:sy n="51" d="100"/>
        </p:scale>
        <p:origin x="189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F37464-DF31-46F5-8D3C-2F8BF3F03D2F}" type="datetimeFigureOut">
              <a:rPr lang="en-GB" smtClean="0"/>
              <a:t>22/12/2021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57BC59-93BF-42E1-9CFF-6C7BD51227E9}" type="slidenum">
              <a:rPr lang="en-GB" smtClean="0"/>
              <a:t>‹#›</a:t>
            </a:fld>
            <a:endParaRPr lang="en-GB"/>
          </a:p>
        </p:txBody>
      </p:sp>
    </p:spTree>
    <p:extLst>
      <p:ext uri="{BB962C8B-B14F-4D97-AF65-F5344CB8AC3E}">
        <p14:creationId xmlns:p14="http://schemas.microsoft.com/office/powerpoint/2010/main" val="412214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57BC59-93BF-42E1-9CFF-6C7BD51227E9}" type="slidenum">
              <a:rPr lang="en-GB" smtClean="0"/>
              <a:t>1</a:t>
            </a:fld>
            <a:endParaRPr lang="en-GB"/>
          </a:p>
        </p:txBody>
      </p:sp>
    </p:spTree>
    <p:extLst>
      <p:ext uri="{BB962C8B-B14F-4D97-AF65-F5344CB8AC3E}">
        <p14:creationId xmlns:p14="http://schemas.microsoft.com/office/powerpoint/2010/main" val="291013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Captain Tobias – inspired by the fundraising efforts of Captain Tom Moore. Tobias has cerebral palsy &amp; autism has set himself a series of challenges including 2 marathons during lockdown raising money for local charities. </a:t>
            </a:r>
          </a:p>
        </p:txBody>
      </p:sp>
      <p:sp>
        <p:nvSpPr>
          <p:cNvPr id="4" name="Slide Number Placeholder 3"/>
          <p:cNvSpPr>
            <a:spLocks noGrp="1"/>
          </p:cNvSpPr>
          <p:nvPr>
            <p:ph type="sldNum" sz="quarter" idx="5"/>
          </p:nvPr>
        </p:nvSpPr>
        <p:spPr/>
        <p:txBody>
          <a:bodyPr/>
          <a:lstStyle/>
          <a:p>
            <a:fld id="{7D57BC59-93BF-42E1-9CFF-6C7BD51227E9}" type="slidenum">
              <a:rPr lang="en-GB" smtClean="0"/>
              <a:t>11</a:t>
            </a:fld>
            <a:endParaRPr lang="en-GB"/>
          </a:p>
        </p:txBody>
      </p:sp>
    </p:spTree>
    <p:extLst>
      <p:ext uri="{BB962C8B-B14F-4D97-AF65-F5344CB8AC3E}">
        <p14:creationId xmlns:p14="http://schemas.microsoft.com/office/powerpoint/2010/main" val="117298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(both locally and SE) were keen to pick up where we had left off with our original plans now lockdown measures were starting to ease. One of the gaps we identified was a network for the health charities in the city. </a:t>
            </a:r>
          </a:p>
          <a:p>
            <a:endParaRPr lang="en-GB" dirty="0"/>
          </a:p>
          <a:p>
            <a:r>
              <a:rPr lang="en-GB" sz="2400" dirty="0"/>
              <a:t>A network of partners that can come together and discuss Long Term Health Conditions and Physical Activity. Utilised coproduction experts to deliver online creative workshops.</a:t>
            </a:r>
          </a:p>
          <a:p>
            <a:endParaRPr lang="en-GB" sz="2400" dirty="0"/>
          </a:p>
          <a:p>
            <a:r>
              <a:rPr lang="en-GB" sz="2400" dirty="0"/>
              <a:t>We wanted to bring the local Richmond Group of partners around the “table” to discuss what we could do locally to work together and create change for people with Long Term Health Conditions in Sheffield. </a:t>
            </a:r>
          </a:p>
          <a:p>
            <a:endParaRPr lang="en-GB" sz="2400" dirty="0"/>
          </a:p>
          <a:p>
            <a:pPr marL="0" indent="0">
              <a:buNone/>
            </a:pPr>
            <a:r>
              <a:rPr lang="en-GB" sz="2400" dirty="0"/>
              <a:t>   We wanted to:</a:t>
            </a:r>
          </a:p>
          <a:p>
            <a:pPr marL="914400" lvl="2" indent="0">
              <a:buNone/>
            </a:pPr>
            <a:r>
              <a:rPr lang="en-GB" dirty="0"/>
              <a:t>1) Find out if there is an appetite for a Physical Activity Health Alliance (a network of health charities). </a:t>
            </a:r>
          </a:p>
          <a:p>
            <a:pPr marL="914400" lvl="2" indent="0">
              <a:buNone/>
            </a:pPr>
            <a:r>
              <a:rPr lang="en-GB" dirty="0"/>
              <a:t>2) Begin to build relationships between organisations. </a:t>
            </a:r>
          </a:p>
          <a:p>
            <a:pPr marL="914400" lvl="2" indent="0">
              <a:buNone/>
            </a:pPr>
            <a:r>
              <a:rPr lang="en-GB" dirty="0"/>
              <a:t>3) Gather initial thoughts on how the network might look.</a:t>
            </a:r>
          </a:p>
          <a:p>
            <a:pPr marL="914400" lvl="2" indent="0">
              <a:buNone/>
            </a:pPr>
            <a:endParaRPr lang="en-GB" dirty="0"/>
          </a:p>
          <a:p>
            <a:pPr marL="914400" lvl="2" indent="0">
              <a:buNone/>
            </a:pPr>
            <a:endParaRPr lang="en-GB" dirty="0"/>
          </a:p>
          <a:p>
            <a:r>
              <a:rPr lang="en-GB" sz="2400" dirty="0"/>
              <a:t>We hosted 2 x 2.5 hour workshops designed and facilitated by </a:t>
            </a:r>
            <a:r>
              <a:rPr lang="en-GB" sz="2400" dirty="0" err="1"/>
              <a:t>Co:Create</a:t>
            </a:r>
            <a:r>
              <a:rPr lang="en-GB" sz="2400" dirty="0"/>
              <a:t> in conjunction with Yorkshire Sport using Zoom. </a:t>
            </a:r>
          </a:p>
          <a:p>
            <a:r>
              <a:rPr lang="en-GB" sz="2400" dirty="0"/>
              <a:t>The 15 local health charities in Sheffield that are part of the Richmond Group of Charities were invited. Each workshop had seven attendees, with representatives from the following organisations: </a:t>
            </a:r>
          </a:p>
          <a:p>
            <a:pPr marL="914400" lvl="2" indent="0">
              <a:buNone/>
            </a:pPr>
            <a:endParaRPr lang="en-GB" dirty="0"/>
          </a:p>
          <a:p>
            <a:endParaRPr lang="en-GB" dirty="0"/>
          </a:p>
        </p:txBody>
      </p:sp>
      <p:sp>
        <p:nvSpPr>
          <p:cNvPr id="4" name="Slide Number Placeholder 3"/>
          <p:cNvSpPr>
            <a:spLocks noGrp="1"/>
          </p:cNvSpPr>
          <p:nvPr>
            <p:ph type="sldNum" sz="quarter" idx="5"/>
          </p:nvPr>
        </p:nvSpPr>
        <p:spPr/>
        <p:txBody>
          <a:bodyPr/>
          <a:lstStyle/>
          <a:p>
            <a:fld id="{7D57BC59-93BF-42E1-9CFF-6C7BD51227E9}" type="slidenum">
              <a:rPr lang="en-GB" smtClean="0"/>
              <a:t>12</a:t>
            </a:fld>
            <a:endParaRPr lang="en-GB"/>
          </a:p>
        </p:txBody>
      </p:sp>
    </p:spTree>
    <p:extLst>
      <p:ext uri="{BB962C8B-B14F-4D97-AF65-F5344CB8AC3E}">
        <p14:creationId xmlns:p14="http://schemas.microsoft.com/office/powerpoint/2010/main" val="2434718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spcAft>
                <a:spcPts val="600"/>
              </a:spcAft>
            </a:pPr>
            <a:r>
              <a:rPr lang="en-GB" sz="1200" dirty="0"/>
              <a:t>The extension granted by Sport England was to enable us to revisit the original phase one approach of working with a local Primary Care Network.</a:t>
            </a:r>
          </a:p>
          <a:p>
            <a:pPr>
              <a:lnSpc>
                <a:spcPct val="120000"/>
              </a:lnSpc>
              <a:spcBef>
                <a:spcPts val="0"/>
              </a:spcBef>
              <a:spcAft>
                <a:spcPts val="600"/>
              </a:spcAft>
            </a:pPr>
            <a:endParaRPr lang="en-GB" sz="1200" dirty="0"/>
          </a:p>
          <a:p>
            <a:pPr>
              <a:lnSpc>
                <a:spcPct val="120000"/>
              </a:lnSpc>
              <a:spcBef>
                <a:spcPts val="0"/>
              </a:spcBef>
              <a:spcAft>
                <a:spcPts val="600"/>
              </a:spcAft>
            </a:pPr>
            <a:r>
              <a:rPr lang="en-GB" sz="1200" dirty="0"/>
              <a:t>Community organisations were enthusiastic about revisiting the project and keen to be Involved. </a:t>
            </a:r>
          </a:p>
          <a:p>
            <a:pPr>
              <a:lnSpc>
                <a:spcPct val="120000"/>
              </a:lnSpc>
              <a:spcBef>
                <a:spcPts val="0"/>
              </a:spcBef>
              <a:spcAft>
                <a:spcPts val="600"/>
              </a:spcAft>
            </a:pPr>
            <a:endParaRPr lang="en-GB" sz="1200" dirty="0"/>
          </a:p>
          <a:p>
            <a:pPr>
              <a:lnSpc>
                <a:spcPct val="120000"/>
              </a:lnSpc>
              <a:spcBef>
                <a:spcPts val="0"/>
              </a:spcBef>
              <a:spcAft>
                <a:spcPts val="600"/>
              </a:spcAft>
            </a:pPr>
            <a:r>
              <a:rPr lang="en-GB" sz="1200" dirty="0"/>
              <a:t>We undertook initial meetings with the clinical director and colleagues to get a perspective of the current healthcare climate however continued COVID impact meant that capacity to engage was limited. </a:t>
            </a:r>
          </a:p>
          <a:p>
            <a:pPr>
              <a:lnSpc>
                <a:spcPct val="120000"/>
              </a:lnSpc>
              <a:spcBef>
                <a:spcPts val="0"/>
              </a:spcBef>
              <a:spcAft>
                <a:spcPts val="600"/>
              </a:spcAft>
            </a:pPr>
            <a:endParaRPr lang="en-GB" sz="1200" dirty="0"/>
          </a:p>
          <a:p>
            <a:pPr>
              <a:lnSpc>
                <a:spcPct val="120000"/>
              </a:lnSpc>
              <a:spcBef>
                <a:spcPts val="0"/>
              </a:spcBef>
              <a:spcAft>
                <a:spcPts val="600"/>
              </a:spcAft>
            </a:pPr>
            <a:r>
              <a:rPr lang="en-GB" sz="1200" dirty="0"/>
              <a:t>Interviews with local people with long-term conditions and partners  have identified specific gaps and barriers to support people into physical activity in the Heeley Plus area. </a:t>
            </a:r>
          </a:p>
          <a:p>
            <a:pPr>
              <a:lnSpc>
                <a:spcPct val="120000"/>
              </a:lnSpc>
              <a:spcBef>
                <a:spcPts val="0"/>
              </a:spcBef>
              <a:spcAft>
                <a:spcPts val="600"/>
              </a:spcAft>
            </a:pPr>
            <a:endParaRPr lang="en-GB" sz="1200" dirty="0"/>
          </a:p>
          <a:p>
            <a:endParaRPr lang="en-GB" dirty="0"/>
          </a:p>
        </p:txBody>
      </p:sp>
      <p:sp>
        <p:nvSpPr>
          <p:cNvPr id="4" name="Slide Number Placeholder 3"/>
          <p:cNvSpPr>
            <a:spLocks noGrp="1"/>
          </p:cNvSpPr>
          <p:nvPr>
            <p:ph type="sldNum" sz="quarter" idx="5"/>
          </p:nvPr>
        </p:nvSpPr>
        <p:spPr/>
        <p:txBody>
          <a:bodyPr/>
          <a:lstStyle/>
          <a:p>
            <a:fld id="{7D57BC59-93BF-42E1-9CFF-6C7BD51227E9}" type="slidenum">
              <a:rPr lang="en-GB" smtClean="0"/>
              <a:t>14</a:t>
            </a:fld>
            <a:endParaRPr lang="en-GB"/>
          </a:p>
        </p:txBody>
      </p:sp>
    </p:spTree>
    <p:extLst>
      <p:ext uri="{BB962C8B-B14F-4D97-AF65-F5344CB8AC3E}">
        <p14:creationId xmlns:p14="http://schemas.microsoft.com/office/powerpoint/2010/main" val="415453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proposed initiatives have the full support of Heeley Plus PCN and our intended approach complements local priorities regarding long-term conditions, inequalities and a growing partnerships across the area where we have identified Heeley Development Trust (HDT) to lead the implementation of two initiatives:</a:t>
            </a:r>
          </a:p>
          <a:p>
            <a:endParaRPr lang="en-GB" dirty="0"/>
          </a:p>
        </p:txBody>
      </p:sp>
      <p:sp>
        <p:nvSpPr>
          <p:cNvPr id="4" name="Slide Number Placeholder 3"/>
          <p:cNvSpPr>
            <a:spLocks noGrp="1"/>
          </p:cNvSpPr>
          <p:nvPr>
            <p:ph type="sldNum" sz="quarter" idx="5"/>
          </p:nvPr>
        </p:nvSpPr>
        <p:spPr/>
        <p:txBody>
          <a:bodyPr/>
          <a:lstStyle/>
          <a:p>
            <a:fld id="{7D57BC59-93BF-42E1-9CFF-6C7BD51227E9}" type="slidenum">
              <a:rPr lang="en-GB" smtClean="0"/>
              <a:t>15</a:t>
            </a:fld>
            <a:endParaRPr lang="en-GB"/>
          </a:p>
        </p:txBody>
      </p:sp>
    </p:spTree>
    <p:extLst>
      <p:ext uri="{BB962C8B-B14F-4D97-AF65-F5344CB8AC3E}">
        <p14:creationId xmlns:p14="http://schemas.microsoft.com/office/powerpoint/2010/main" val="3363043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57BC59-93BF-42E1-9CFF-6C7BD51227E9}" type="slidenum">
              <a:rPr lang="en-GB" smtClean="0"/>
              <a:t>19</a:t>
            </a:fld>
            <a:endParaRPr lang="en-GB"/>
          </a:p>
        </p:txBody>
      </p:sp>
    </p:spTree>
    <p:extLst>
      <p:ext uri="{BB962C8B-B14F-4D97-AF65-F5344CB8AC3E}">
        <p14:creationId xmlns:p14="http://schemas.microsoft.com/office/powerpoint/2010/main" val="399742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myself and role in the project.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Phases to this work due to </a:t>
            </a:r>
            <a:r>
              <a:rPr lang="en-GB" dirty="0" err="1"/>
              <a:t>Covid</a:t>
            </a:r>
            <a:r>
              <a:rPr lang="en-GB" dirty="0"/>
              <a:t> and original aims being put on hold. . I will walk you through them today and the learning gathered.  </a:t>
            </a:r>
          </a:p>
          <a:p>
            <a:endParaRPr lang="en-GB" dirty="0"/>
          </a:p>
        </p:txBody>
      </p:sp>
      <p:sp>
        <p:nvSpPr>
          <p:cNvPr id="4" name="Slide Number Placeholder 3"/>
          <p:cNvSpPr>
            <a:spLocks noGrp="1"/>
          </p:cNvSpPr>
          <p:nvPr>
            <p:ph type="sldNum" sz="quarter" idx="5"/>
          </p:nvPr>
        </p:nvSpPr>
        <p:spPr/>
        <p:txBody>
          <a:bodyPr/>
          <a:lstStyle/>
          <a:p>
            <a:fld id="{7D57BC59-93BF-42E1-9CFF-6C7BD51227E9}" type="slidenum">
              <a:rPr lang="en-GB" smtClean="0"/>
              <a:t>2</a:t>
            </a:fld>
            <a:endParaRPr lang="en-GB"/>
          </a:p>
        </p:txBody>
      </p:sp>
    </p:spTree>
    <p:extLst>
      <p:ext uri="{BB962C8B-B14F-4D97-AF65-F5344CB8AC3E}">
        <p14:creationId xmlns:p14="http://schemas.microsoft.com/office/powerpoint/2010/main" val="382215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Steering Group to support – VCS, Move More, PCN, SCC, Coproduction expert </a:t>
            </a:r>
          </a:p>
        </p:txBody>
      </p:sp>
      <p:sp>
        <p:nvSpPr>
          <p:cNvPr id="4" name="Slide Number Placeholder 3"/>
          <p:cNvSpPr>
            <a:spLocks noGrp="1"/>
          </p:cNvSpPr>
          <p:nvPr>
            <p:ph type="sldNum" sz="quarter" idx="5"/>
          </p:nvPr>
        </p:nvSpPr>
        <p:spPr/>
        <p:txBody>
          <a:bodyPr/>
          <a:lstStyle/>
          <a:p>
            <a:fld id="{7D57BC59-93BF-42E1-9CFF-6C7BD51227E9}" type="slidenum">
              <a:rPr lang="en-GB" smtClean="0"/>
              <a:t>4</a:t>
            </a:fld>
            <a:endParaRPr lang="en-GB"/>
          </a:p>
        </p:txBody>
      </p:sp>
    </p:spTree>
    <p:extLst>
      <p:ext uri="{BB962C8B-B14F-4D97-AF65-F5344CB8AC3E}">
        <p14:creationId xmlns:p14="http://schemas.microsoft.com/office/powerpoint/2010/main" val="2474515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working closely with one test-bed PCN (</a:t>
            </a:r>
            <a:r>
              <a:rPr lang="en-US" dirty="0" err="1"/>
              <a:t>Heeley</a:t>
            </a:r>
            <a:r>
              <a:rPr lang="en-US" dirty="0"/>
              <a:t> Plus in Sheffield) to explore opportunities and create innovative solutions that meet identified needs. </a:t>
            </a:r>
          </a:p>
          <a:p>
            <a:endParaRPr lang="en-GB" dirty="0"/>
          </a:p>
          <a:p>
            <a:r>
              <a:rPr lang="en-GB" dirty="0"/>
              <a:t>A steering group established that consisted of Primary Care and local VCS partners and was coordinated by Yorkshire Sport Foundation with support from an organisation that specialises in co-production approaches</a:t>
            </a:r>
            <a:r>
              <a:rPr lang="en-US" dirty="0"/>
              <a:t>​ (</a:t>
            </a:r>
            <a:r>
              <a:rPr lang="en-US" dirty="0" err="1"/>
              <a:t>Co:Create</a:t>
            </a:r>
            <a:r>
              <a:rPr lang="en-US" dirty="0"/>
              <a:t>)</a:t>
            </a:r>
          </a:p>
          <a:p>
            <a:endParaRPr lang="en-US" dirty="0"/>
          </a:p>
          <a:p>
            <a:r>
              <a:rPr lang="en-US" dirty="0"/>
              <a:t>The aim was to </a:t>
            </a:r>
            <a:r>
              <a:rPr lang="en-GB" dirty="0"/>
              <a:t>understand baseline attitudes and practices related to Physical Activity and explore opportunities and identify priorities where change is warranted and feasible. </a:t>
            </a:r>
          </a:p>
          <a:p>
            <a:endParaRPr lang="en-GB" dirty="0"/>
          </a:p>
          <a:p>
            <a:r>
              <a:rPr lang="en-GB" dirty="0"/>
              <a:t>We will then use this insight to deliver co-produced solutions that have the potential to be sustained as 'business as usual' by PCNs.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Working with local partners and people living with LTHC we  planned to co-design a shortlist of ideas for practical actions that would support them into physical activity (PA)​ and establish what helps and what makes it harder for people with LTHC to be active  </a:t>
            </a:r>
          </a:p>
          <a:p>
            <a:endParaRPr lang="en-US" dirty="0"/>
          </a:p>
          <a:p>
            <a:endParaRPr lang="en-GB" dirty="0"/>
          </a:p>
        </p:txBody>
      </p:sp>
      <p:sp>
        <p:nvSpPr>
          <p:cNvPr id="4" name="Slide Number Placeholder 3"/>
          <p:cNvSpPr>
            <a:spLocks noGrp="1"/>
          </p:cNvSpPr>
          <p:nvPr>
            <p:ph type="sldNum" sz="quarter" idx="5"/>
          </p:nvPr>
        </p:nvSpPr>
        <p:spPr/>
        <p:txBody>
          <a:bodyPr/>
          <a:lstStyle/>
          <a:p>
            <a:fld id="{7D57BC59-93BF-42E1-9CFF-6C7BD51227E9}" type="slidenum">
              <a:rPr lang="en-GB" smtClean="0"/>
              <a:t>5</a:t>
            </a:fld>
            <a:endParaRPr lang="en-GB"/>
          </a:p>
        </p:txBody>
      </p:sp>
    </p:spTree>
    <p:extLst>
      <p:ext uri="{BB962C8B-B14F-4D97-AF65-F5344CB8AC3E}">
        <p14:creationId xmlns:p14="http://schemas.microsoft.com/office/powerpoint/2010/main" val="237902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Existing relationships - helped us to get the VCS anchor organisation involved.</a:t>
            </a:r>
          </a:p>
          <a:p>
            <a:r>
              <a:rPr lang="en-GB" dirty="0"/>
              <a:t>We relied on those VCS organisations to engage the smaller/local VCS organisations – Benefit of existing trusted relationships</a:t>
            </a:r>
          </a:p>
          <a:p>
            <a:r>
              <a:rPr lang="en-GB" dirty="0"/>
              <a:t>Starting from scratch is hard, existing relationships are key.</a:t>
            </a:r>
          </a:p>
          <a:p>
            <a:endParaRPr lang="en-GB" dirty="0"/>
          </a:p>
        </p:txBody>
      </p:sp>
      <p:sp>
        <p:nvSpPr>
          <p:cNvPr id="4" name="Slide Number Placeholder 3"/>
          <p:cNvSpPr>
            <a:spLocks noGrp="1"/>
          </p:cNvSpPr>
          <p:nvPr>
            <p:ph type="sldNum" sz="quarter" idx="5"/>
          </p:nvPr>
        </p:nvSpPr>
        <p:spPr/>
        <p:txBody>
          <a:bodyPr/>
          <a:lstStyle/>
          <a:p>
            <a:fld id="{7D57BC59-93BF-42E1-9CFF-6C7BD51227E9}" type="slidenum">
              <a:rPr lang="en-GB" smtClean="0"/>
              <a:t>6</a:t>
            </a:fld>
            <a:endParaRPr lang="en-GB"/>
          </a:p>
        </p:txBody>
      </p:sp>
    </p:spTree>
    <p:extLst>
      <p:ext uri="{BB962C8B-B14F-4D97-AF65-F5344CB8AC3E}">
        <p14:creationId xmlns:p14="http://schemas.microsoft.com/office/powerpoint/2010/main" val="3874146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March 2020 the COVID-19 situation hindered the original project aims, making it impossible to deliver as it involved face-to-face contact with people with LTCs who were shielded, and healthcare professionals who were at full capacity responding to the growing crisis. </a:t>
            </a:r>
          </a:p>
          <a:p>
            <a:endParaRPr lang="en-GB" dirty="0"/>
          </a:p>
          <a:p>
            <a:r>
              <a:rPr lang="en-GB" dirty="0"/>
              <a:t>Following discussion with the project steering group, key local stakeholders and Sport England we took the decision to cease work on the original project and to direct our efforts to support people to stay active during the period of lockdown.</a:t>
            </a:r>
          </a:p>
          <a:p>
            <a:endParaRPr lang="en-GB" dirty="0"/>
          </a:p>
        </p:txBody>
      </p:sp>
      <p:sp>
        <p:nvSpPr>
          <p:cNvPr id="4" name="Slide Number Placeholder 3"/>
          <p:cNvSpPr>
            <a:spLocks noGrp="1"/>
          </p:cNvSpPr>
          <p:nvPr>
            <p:ph type="sldNum" sz="quarter" idx="5"/>
          </p:nvPr>
        </p:nvSpPr>
        <p:spPr/>
        <p:txBody>
          <a:bodyPr/>
          <a:lstStyle/>
          <a:p>
            <a:fld id="{7D57BC59-93BF-42E1-9CFF-6C7BD51227E9}" type="slidenum">
              <a:rPr lang="en-GB" smtClean="0"/>
              <a:t>7</a:t>
            </a:fld>
            <a:endParaRPr lang="en-GB"/>
          </a:p>
        </p:txBody>
      </p:sp>
    </p:spTree>
    <p:extLst>
      <p:ext uri="{BB962C8B-B14F-4D97-AF65-F5344CB8AC3E}">
        <p14:creationId xmlns:p14="http://schemas.microsoft.com/office/powerpoint/2010/main" val="3132653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 Anna Lowe – NCSEM Programme Manager lead on the development of the Active at Home booklet and will talk us through it during this short video. </a:t>
            </a:r>
          </a:p>
        </p:txBody>
      </p:sp>
      <p:sp>
        <p:nvSpPr>
          <p:cNvPr id="4" name="Slide Number Placeholder 3"/>
          <p:cNvSpPr>
            <a:spLocks noGrp="1"/>
          </p:cNvSpPr>
          <p:nvPr>
            <p:ph type="sldNum" sz="quarter" idx="5"/>
          </p:nvPr>
        </p:nvSpPr>
        <p:spPr/>
        <p:txBody>
          <a:bodyPr/>
          <a:lstStyle/>
          <a:p>
            <a:fld id="{7D57BC59-93BF-42E1-9CFF-6C7BD51227E9}" type="slidenum">
              <a:rPr lang="en-GB" smtClean="0"/>
              <a:t>8</a:t>
            </a:fld>
            <a:endParaRPr lang="en-GB"/>
          </a:p>
        </p:txBody>
      </p:sp>
    </p:spTree>
    <p:extLst>
      <p:ext uri="{BB962C8B-B14F-4D97-AF65-F5344CB8AC3E}">
        <p14:creationId xmlns:p14="http://schemas.microsoft.com/office/powerpoint/2010/main" val="2671740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Full evaluation report can be shared </a:t>
            </a:r>
          </a:p>
        </p:txBody>
      </p:sp>
      <p:sp>
        <p:nvSpPr>
          <p:cNvPr id="4" name="Slide Number Placeholder 3"/>
          <p:cNvSpPr>
            <a:spLocks noGrp="1"/>
          </p:cNvSpPr>
          <p:nvPr>
            <p:ph type="sldNum" sz="quarter" idx="5"/>
          </p:nvPr>
        </p:nvSpPr>
        <p:spPr/>
        <p:txBody>
          <a:bodyPr/>
          <a:lstStyle/>
          <a:p>
            <a:fld id="{7D57BC59-93BF-42E1-9CFF-6C7BD51227E9}" type="slidenum">
              <a:rPr lang="en-GB" smtClean="0"/>
              <a:t>9</a:t>
            </a:fld>
            <a:endParaRPr lang="en-GB"/>
          </a:p>
        </p:txBody>
      </p:sp>
    </p:spTree>
    <p:extLst>
      <p:ext uri="{BB962C8B-B14F-4D97-AF65-F5344CB8AC3E}">
        <p14:creationId xmlns:p14="http://schemas.microsoft.com/office/powerpoint/2010/main" val="629510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dirty="0"/>
              <a:t>June is historically Move More Month in Sheffield. But how do you deliver in lockdown?</a:t>
            </a:r>
          </a:p>
          <a:p>
            <a:pPr marL="342900" indent="-342900">
              <a:buFont typeface="Arial" panose="020B0604020202020204" pitchFamily="34" charset="0"/>
              <a:buChar char="•"/>
            </a:pPr>
            <a:endParaRPr lang="en-GB" sz="1200" dirty="0"/>
          </a:p>
          <a:p>
            <a:pPr marL="342900" indent="-342900">
              <a:buFont typeface="Arial" panose="020B0604020202020204" pitchFamily="34" charset="0"/>
              <a:buChar char="•"/>
            </a:pPr>
            <a:r>
              <a:rPr lang="en-GB" sz="1200" dirty="0"/>
              <a:t>Following the success of the Active at Home booklet, we created and circulated a June calendar with ideas, suggestions and activities focusing on mental wellbeing and the role that physical activity can play in this.</a:t>
            </a:r>
          </a:p>
          <a:p>
            <a:pPr marL="342900" indent="-342900">
              <a:buFont typeface="Arial" panose="020B0604020202020204" pitchFamily="34" charset="0"/>
              <a:buChar char="•"/>
            </a:pPr>
            <a:endParaRPr lang="en-GB" sz="1200" dirty="0"/>
          </a:p>
          <a:p>
            <a:pPr marL="342900" indent="-342900">
              <a:buFont typeface="Arial" panose="020B0604020202020204" pitchFamily="34" charset="0"/>
              <a:buChar char="•"/>
            </a:pPr>
            <a:r>
              <a:rPr lang="en-GB" sz="1200" dirty="0"/>
              <a:t>This was circulated to 50,000 homes across 10 of the priority wards in Sheffield, reaching a whole range of audiences and communities.</a:t>
            </a:r>
          </a:p>
          <a:p>
            <a:pPr marL="0" indent="0">
              <a:buFont typeface="Arial" panose="020B0604020202020204" pitchFamily="34" charset="0"/>
              <a:buNone/>
            </a:pPr>
            <a:endParaRPr lang="en-GB" sz="1200" dirty="0"/>
          </a:p>
          <a:p>
            <a:pPr marL="342900" indent="-342900">
              <a:buFont typeface="Arial" panose="020B0604020202020204" pitchFamily="34" charset="0"/>
              <a:buChar char="•"/>
            </a:pPr>
            <a:r>
              <a:rPr lang="en-GB" sz="1200" dirty="0"/>
              <a:t>Alongside the calendar we also ran a social media campaign.</a:t>
            </a:r>
          </a:p>
          <a:p>
            <a:pPr marL="342900" indent="-342900">
              <a:buFont typeface="Arial" panose="020B0604020202020204" pitchFamily="34" charset="0"/>
              <a:buChar char="•"/>
            </a:pPr>
            <a:endParaRPr lang="en-GB" sz="1200" dirty="0"/>
          </a:p>
          <a:p>
            <a:pPr marL="342900" indent="-342900">
              <a:buFont typeface="Arial" panose="020B0604020202020204" pitchFamily="34" charset="0"/>
              <a:buChar char="•"/>
            </a:pPr>
            <a:r>
              <a:rPr lang="en-GB" sz="1200" dirty="0"/>
              <a:t>We invited local people, influencers and people involved in the Move More network to share a short video of what inspires them to get active and stay active.</a:t>
            </a:r>
          </a:p>
          <a:p>
            <a:pPr marL="342900" indent="-342900">
              <a:buFont typeface="Arial" panose="020B0604020202020204" pitchFamily="34" charset="0"/>
              <a:buChar char="•"/>
            </a:pPr>
            <a:endParaRPr lang="en-GB" sz="1200" dirty="0"/>
          </a:p>
          <a:p>
            <a:pPr marL="342900" indent="-342900">
              <a:buFont typeface="Arial" panose="020B0604020202020204" pitchFamily="34" charset="0"/>
              <a:buChar char="•"/>
            </a:pPr>
            <a:r>
              <a:rPr lang="en-GB" sz="1200" dirty="0"/>
              <a:t>These were shared every day via the @</a:t>
            </a:r>
            <a:r>
              <a:rPr lang="en-GB" sz="1200" dirty="0" err="1"/>
              <a:t>movemoresheff</a:t>
            </a:r>
            <a:r>
              <a:rPr lang="en-GB" sz="1200" dirty="0"/>
              <a:t> social channels </a:t>
            </a:r>
          </a:p>
          <a:p>
            <a:endParaRPr lang="en-GB" dirty="0"/>
          </a:p>
        </p:txBody>
      </p:sp>
      <p:sp>
        <p:nvSpPr>
          <p:cNvPr id="4" name="Slide Number Placeholder 3"/>
          <p:cNvSpPr>
            <a:spLocks noGrp="1"/>
          </p:cNvSpPr>
          <p:nvPr>
            <p:ph type="sldNum" sz="quarter" idx="5"/>
          </p:nvPr>
        </p:nvSpPr>
        <p:spPr/>
        <p:txBody>
          <a:bodyPr/>
          <a:lstStyle/>
          <a:p>
            <a:fld id="{7D57BC59-93BF-42E1-9CFF-6C7BD51227E9}" type="slidenum">
              <a:rPr lang="en-GB" smtClean="0"/>
              <a:t>10</a:t>
            </a:fld>
            <a:endParaRPr lang="en-GB"/>
          </a:p>
        </p:txBody>
      </p:sp>
    </p:spTree>
    <p:extLst>
      <p:ext uri="{BB962C8B-B14F-4D97-AF65-F5344CB8AC3E}">
        <p14:creationId xmlns:p14="http://schemas.microsoft.com/office/powerpoint/2010/main" val="1658000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333BC-0827-4F6D-B5F8-B42E910982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CCB7995-A410-4D76-8D8C-C2AECC2960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CAF02F1-7F6F-4C4F-B70F-8055326BC842}"/>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5" name="Footer Placeholder 4">
            <a:extLst>
              <a:ext uri="{FF2B5EF4-FFF2-40B4-BE49-F238E27FC236}">
                <a16:creationId xmlns:a16="http://schemas.microsoft.com/office/drawing/2014/main" id="{0FAFB1ED-4A18-44A8-98A1-3243B1EB44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97D54E-905F-43BD-95B9-C757785F071D}"/>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389159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41243-A14D-4B49-8D4B-FE717851DCF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C0C312-85AC-4F74-8FA6-797D1D5351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47AA20-1189-4742-BC95-309E1AC419BC}"/>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5" name="Footer Placeholder 4">
            <a:extLst>
              <a:ext uri="{FF2B5EF4-FFF2-40B4-BE49-F238E27FC236}">
                <a16:creationId xmlns:a16="http://schemas.microsoft.com/office/drawing/2014/main" id="{96758A5A-8B0A-44A6-8F0A-072E2E42BE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88FCA7-9D99-44C4-8002-1B3A18B6768C}"/>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89506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9AC45B-DE00-4B17-9904-3F52D45D69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146346-37E2-40A2-80C9-BD667D04AC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829B7-60F5-4790-BBF3-3674CD412193}"/>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5" name="Footer Placeholder 4">
            <a:extLst>
              <a:ext uri="{FF2B5EF4-FFF2-40B4-BE49-F238E27FC236}">
                <a16:creationId xmlns:a16="http://schemas.microsoft.com/office/drawing/2014/main" id="{9852CA30-1E01-40A4-8B73-956B8F1FFA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A5826C-65D2-4D0F-9DCF-8F7D4653EEC1}"/>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1014018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ACAB-736B-48B8-A940-C7A9CBBD86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DC62AA-0412-48D3-8601-E7148D5235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8272C1-393C-4832-92A2-3E04F5296878}"/>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5" name="Footer Placeholder 4">
            <a:extLst>
              <a:ext uri="{FF2B5EF4-FFF2-40B4-BE49-F238E27FC236}">
                <a16:creationId xmlns:a16="http://schemas.microsoft.com/office/drawing/2014/main" id="{E71EB4FF-764E-4891-AD63-E972309E7F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91F4BF-B3E9-4808-8ABA-E1B5985826FD}"/>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217535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5860-ED9A-4CA3-9479-98D498FB1E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28AA69-6E31-47E6-A183-976A83877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18D1D1-E14B-47FA-97C9-03417F9ECF6D}"/>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5" name="Footer Placeholder 4">
            <a:extLst>
              <a:ext uri="{FF2B5EF4-FFF2-40B4-BE49-F238E27FC236}">
                <a16:creationId xmlns:a16="http://schemas.microsoft.com/office/drawing/2014/main" id="{E35D816A-29BA-41ED-92FB-B912DB65B1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3B6BE2-636F-49B6-8E75-DA7DE1F76DD3}"/>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1019514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EEC5-BC36-4D47-8021-926F41229A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3CF3BA-9B24-4A66-A5AA-CC96346515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173391-0368-4001-9FB9-5DB1306D02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7B7028-F29C-4C15-9007-0F2AF838AE88}"/>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6" name="Footer Placeholder 5">
            <a:extLst>
              <a:ext uri="{FF2B5EF4-FFF2-40B4-BE49-F238E27FC236}">
                <a16:creationId xmlns:a16="http://schemas.microsoft.com/office/drawing/2014/main" id="{8C347DCD-63D3-4A15-9E00-3486C48930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23847A-4C7F-41FF-B423-8D7928642681}"/>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87660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96BD-24F6-426C-BE1F-852606BC0F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5A20828-015F-4CF6-98DE-31DB2A521E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69E4E86-E3EF-456C-9C87-A6C6CB9E47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7BF2E8-C959-4F9F-8781-B67C10839D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B8D09-61D9-4D9F-9E31-B79E8DD79F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D5F5E81-40CD-4F81-A93F-57905E7590CA}"/>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8" name="Footer Placeholder 7">
            <a:extLst>
              <a:ext uri="{FF2B5EF4-FFF2-40B4-BE49-F238E27FC236}">
                <a16:creationId xmlns:a16="http://schemas.microsoft.com/office/drawing/2014/main" id="{D99427B7-F4DB-4661-AAA1-A6C819B8F3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26A91F1-8B90-40FD-A341-C2B968B46D7C}"/>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210383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6C7FC-021E-4A1B-928D-2980EC1150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E7B5711-9842-48AC-ACCA-11CD1FDE1A78}"/>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4" name="Footer Placeholder 3">
            <a:extLst>
              <a:ext uri="{FF2B5EF4-FFF2-40B4-BE49-F238E27FC236}">
                <a16:creationId xmlns:a16="http://schemas.microsoft.com/office/drawing/2014/main" id="{E3E7923C-E43C-42F8-8C15-DD5BE238DF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C4CFB00-5820-410B-8BAA-63B0B17D474E}"/>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3403583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A3FC8E-3735-4878-A656-6580E21927C9}"/>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3" name="Footer Placeholder 2">
            <a:extLst>
              <a:ext uri="{FF2B5EF4-FFF2-40B4-BE49-F238E27FC236}">
                <a16:creationId xmlns:a16="http://schemas.microsoft.com/office/drawing/2014/main" id="{4FB9F631-42B8-4536-A124-39F5E4A3A1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0386CB-3E2E-4AD2-B1A9-93092363B8C2}"/>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1173538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D37C-BFDF-4712-8C3E-DF5C7F30B9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B72E11-26CC-40FE-B8B0-7857CB5264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A9CE01-549C-4B50-A6FF-7856567FE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8C0CD8-CCC2-40B6-8DDF-B7D77532D95D}"/>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6" name="Footer Placeholder 5">
            <a:extLst>
              <a:ext uri="{FF2B5EF4-FFF2-40B4-BE49-F238E27FC236}">
                <a16:creationId xmlns:a16="http://schemas.microsoft.com/office/drawing/2014/main" id="{C1A48173-B2DB-4BE2-9751-80C2AE2163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C85D62-55A9-44CD-93BF-7381AF019FBE}"/>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942751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2ADB-F72F-41C8-B6C2-59B392867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D462ED-D0D6-4528-A2CA-4DA1EC03D6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623FEA-DC60-4098-8FAC-8AD85B0CF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45E8D0-FD62-4BF8-83C3-C8A1C85DFF08}"/>
              </a:ext>
            </a:extLst>
          </p:cNvPr>
          <p:cNvSpPr>
            <a:spLocks noGrp="1"/>
          </p:cNvSpPr>
          <p:nvPr>
            <p:ph type="dt" sz="half" idx="10"/>
          </p:nvPr>
        </p:nvSpPr>
        <p:spPr/>
        <p:txBody>
          <a:bodyPr/>
          <a:lstStyle/>
          <a:p>
            <a:fld id="{C345B59B-42CF-4F6B-A8B1-DBA0F0F4018D}" type="datetimeFigureOut">
              <a:rPr lang="en-GB" smtClean="0"/>
              <a:t>22/12/2021</a:t>
            </a:fld>
            <a:endParaRPr lang="en-GB"/>
          </a:p>
        </p:txBody>
      </p:sp>
      <p:sp>
        <p:nvSpPr>
          <p:cNvPr id="6" name="Footer Placeholder 5">
            <a:extLst>
              <a:ext uri="{FF2B5EF4-FFF2-40B4-BE49-F238E27FC236}">
                <a16:creationId xmlns:a16="http://schemas.microsoft.com/office/drawing/2014/main" id="{97A5A2DB-F338-4E43-A058-070F3EDB0D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FC85F2-8A5A-40E7-81E8-023906B7ACEC}"/>
              </a:ext>
            </a:extLst>
          </p:cNvPr>
          <p:cNvSpPr>
            <a:spLocks noGrp="1"/>
          </p:cNvSpPr>
          <p:nvPr>
            <p:ph type="sldNum" sz="quarter" idx="12"/>
          </p:nvPr>
        </p:nvSpPr>
        <p:spPr/>
        <p:txBody>
          <a:bodyPr/>
          <a:lstStyle/>
          <a:p>
            <a:fld id="{D54BFE2B-3E72-4DEB-9F0C-C9CF144D43EC}" type="slidenum">
              <a:rPr lang="en-GB" smtClean="0"/>
              <a:t>‹#›</a:t>
            </a:fld>
            <a:endParaRPr lang="en-GB"/>
          </a:p>
        </p:txBody>
      </p:sp>
    </p:spTree>
    <p:extLst>
      <p:ext uri="{BB962C8B-B14F-4D97-AF65-F5344CB8AC3E}">
        <p14:creationId xmlns:p14="http://schemas.microsoft.com/office/powerpoint/2010/main" val="781363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9B5A05-0B30-48A1-98B9-35467C5FD0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A7A092-03ED-4540-A9A9-1EE173BEF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C97475-29E8-4940-9E6A-CA906B6B1A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45B59B-42CF-4F6B-A8B1-DBA0F0F4018D}" type="datetimeFigureOut">
              <a:rPr lang="en-GB" smtClean="0"/>
              <a:t>22/12/2021</a:t>
            </a:fld>
            <a:endParaRPr lang="en-GB"/>
          </a:p>
        </p:txBody>
      </p:sp>
      <p:sp>
        <p:nvSpPr>
          <p:cNvPr id="5" name="Footer Placeholder 4">
            <a:extLst>
              <a:ext uri="{FF2B5EF4-FFF2-40B4-BE49-F238E27FC236}">
                <a16:creationId xmlns:a16="http://schemas.microsoft.com/office/drawing/2014/main" id="{773DD2AC-ADB3-4B83-928C-D26C97FF59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2BBCAF-3109-4AB1-A2C2-0114CAA1E6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BFE2B-3E72-4DEB-9F0C-C9CF144D43EC}" type="slidenum">
              <a:rPr lang="en-GB" smtClean="0"/>
              <a:t>‹#›</a:t>
            </a:fld>
            <a:endParaRPr lang="en-GB"/>
          </a:p>
        </p:txBody>
      </p:sp>
    </p:spTree>
    <p:extLst>
      <p:ext uri="{BB962C8B-B14F-4D97-AF65-F5344CB8AC3E}">
        <p14:creationId xmlns:p14="http://schemas.microsoft.com/office/powerpoint/2010/main" val="3234256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notesSlide" Target="../notesSlides/notesSlide9.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0.emf"/><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www.movemoresheffield.com/staying-active-at-home" TargetMode="External"/><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6177-26A4-4D46-8F06-F491BE13CF5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4C8EEFB-2F30-1B41-A57F-85B345951E1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05C9D09-A8C0-DB43-B6AB-7F2FBF7BF5C8}"/>
              </a:ext>
            </a:extLst>
          </p:cNvPr>
          <p:cNvPicPr>
            <a:picLocks noChangeAspect="1"/>
          </p:cNvPicPr>
          <p:nvPr/>
        </p:nvPicPr>
        <p:blipFill>
          <a:blip r:embed="rId3"/>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1DB4A37E-C6E4-8D4C-A0C7-B889F91D0B97}"/>
              </a:ext>
            </a:extLst>
          </p:cNvPr>
          <p:cNvPicPr>
            <a:picLocks noChangeAspect="1"/>
          </p:cNvPicPr>
          <p:nvPr/>
        </p:nvPicPr>
        <p:blipFill>
          <a:blip r:embed="rId4"/>
          <a:stretch>
            <a:fillRect/>
          </a:stretch>
        </p:blipFill>
        <p:spPr>
          <a:xfrm>
            <a:off x="683016" y="912009"/>
            <a:ext cx="3955334" cy="1109423"/>
          </a:xfrm>
          <a:prstGeom prst="rect">
            <a:avLst/>
          </a:prstGeom>
        </p:spPr>
      </p:pic>
      <p:sp>
        <p:nvSpPr>
          <p:cNvPr id="6" name="TextBox 5">
            <a:extLst>
              <a:ext uri="{FF2B5EF4-FFF2-40B4-BE49-F238E27FC236}">
                <a16:creationId xmlns:a16="http://schemas.microsoft.com/office/drawing/2014/main" id="{D71A7676-4CFF-E943-9878-D4A399B55DF0}"/>
              </a:ext>
            </a:extLst>
          </p:cNvPr>
          <p:cNvSpPr txBox="1"/>
          <p:nvPr/>
        </p:nvSpPr>
        <p:spPr>
          <a:xfrm>
            <a:off x="683016" y="2768252"/>
            <a:ext cx="8285620" cy="707886"/>
          </a:xfrm>
          <a:prstGeom prst="rect">
            <a:avLst/>
          </a:prstGeom>
          <a:noFill/>
        </p:spPr>
        <p:txBody>
          <a:bodyPr wrap="square" rtlCol="0">
            <a:sp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Moving More in Sheffield</a:t>
            </a:r>
          </a:p>
        </p:txBody>
      </p:sp>
      <p:sp>
        <p:nvSpPr>
          <p:cNvPr id="7" name="TextBox 6">
            <a:extLst>
              <a:ext uri="{FF2B5EF4-FFF2-40B4-BE49-F238E27FC236}">
                <a16:creationId xmlns:a16="http://schemas.microsoft.com/office/drawing/2014/main" id="{CCDA717A-3D9E-2941-8CEB-8BE579F87C1C}"/>
              </a:ext>
            </a:extLst>
          </p:cNvPr>
          <p:cNvSpPr txBox="1"/>
          <p:nvPr/>
        </p:nvSpPr>
        <p:spPr>
          <a:xfrm>
            <a:off x="683016" y="3509963"/>
            <a:ext cx="8285620" cy="830997"/>
          </a:xfrm>
          <a:prstGeom prst="rect">
            <a:avLst/>
          </a:prstGeom>
          <a:noFill/>
        </p:spPr>
        <p:txBody>
          <a:bodyPr wrap="square" rtlCol="0">
            <a:spAutoFit/>
          </a:bodyPr>
          <a:lstStyle/>
          <a:p>
            <a:r>
              <a:rPr lang="en-GB" sz="2400">
                <a:solidFill>
                  <a:schemeClr val="bg1"/>
                </a:solidFill>
                <a:latin typeface="Open Sans" panose="020B0606030504020204" pitchFamily="34" charset="0"/>
                <a:ea typeface="Open Sans" panose="020B0606030504020204" pitchFamily="34" charset="0"/>
                <a:cs typeface="Open Sans" panose="020B0606030504020204" pitchFamily="34" charset="0"/>
              </a:rPr>
              <a:t>How Sheffield supported people with long-term health conditions to be physically active during the pandemic</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Logo&#10;&#10;Description automatically generated">
            <a:extLst>
              <a:ext uri="{FF2B5EF4-FFF2-40B4-BE49-F238E27FC236}">
                <a16:creationId xmlns:a16="http://schemas.microsoft.com/office/drawing/2014/main" id="{082125BA-E253-4B43-AAA0-A23287D7F895}"/>
              </a:ext>
            </a:extLst>
          </p:cNvPr>
          <p:cNvPicPr>
            <a:picLocks noChangeAspect="1"/>
          </p:cNvPicPr>
          <p:nvPr/>
        </p:nvPicPr>
        <p:blipFill>
          <a:blip r:embed="rId5"/>
          <a:stretch>
            <a:fillRect/>
          </a:stretch>
        </p:blipFill>
        <p:spPr>
          <a:xfrm>
            <a:off x="8184489" y="3663491"/>
            <a:ext cx="4399397" cy="3228334"/>
          </a:xfrm>
          <a:prstGeom prst="rect">
            <a:avLst/>
          </a:prstGeom>
        </p:spPr>
      </p:pic>
      <p:pic>
        <p:nvPicPr>
          <p:cNvPr id="10" name="Google Shape;382;p1" descr="A close up of a sign&#10;&#10;Description automatically generated">
            <a:extLst>
              <a:ext uri="{FF2B5EF4-FFF2-40B4-BE49-F238E27FC236}">
                <a16:creationId xmlns:a16="http://schemas.microsoft.com/office/drawing/2014/main" id="{5E05405F-7DBC-4C5A-9C4D-1A77587AC644}"/>
              </a:ext>
            </a:extLst>
          </p:cNvPr>
          <p:cNvPicPr preferRelativeResize="0"/>
          <p:nvPr/>
        </p:nvPicPr>
        <p:blipFill rotWithShape="1">
          <a:blip r:embed="rId6">
            <a:alphaModFix/>
          </a:blip>
          <a:srcRect/>
          <a:stretch/>
        </p:blipFill>
        <p:spPr>
          <a:xfrm>
            <a:off x="7222435" y="809688"/>
            <a:ext cx="4207565" cy="716727"/>
          </a:xfrm>
          <a:prstGeom prst="rect">
            <a:avLst/>
          </a:prstGeom>
          <a:noFill/>
          <a:ln>
            <a:noFill/>
          </a:ln>
        </p:spPr>
      </p:pic>
    </p:spTree>
    <p:extLst>
      <p:ext uri="{BB962C8B-B14F-4D97-AF65-F5344CB8AC3E}">
        <p14:creationId xmlns:p14="http://schemas.microsoft.com/office/powerpoint/2010/main" val="1826746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842B4D5-24FD-49AA-8039-CD1F14D3F3F3}"/>
              </a:ext>
            </a:extLst>
          </p:cNvPr>
          <p:cNvSpPr>
            <a:spLocks noGrp="1"/>
          </p:cNvSpPr>
          <p:nvPr>
            <p:ph type="title"/>
          </p:nvPr>
        </p:nvSpPr>
        <p:spPr>
          <a:xfrm>
            <a:off x="202622" y="360363"/>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OUR APPROACH – PHASE THREE</a:t>
            </a:r>
          </a:p>
        </p:txBody>
      </p:sp>
      <p:cxnSp>
        <p:nvCxnSpPr>
          <p:cNvPr id="11" name="Straight Connector 10">
            <a:extLst>
              <a:ext uri="{FF2B5EF4-FFF2-40B4-BE49-F238E27FC236}">
                <a16:creationId xmlns:a16="http://schemas.microsoft.com/office/drawing/2014/main" id="{24BD34A3-BD1C-45A4-ADF2-D913F263C23A}"/>
              </a:ext>
            </a:extLst>
          </p:cNvPr>
          <p:cNvCxnSpPr/>
          <p:nvPr/>
        </p:nvCxnSpPr>
        <p:spPr>
          <a:xfrm>
            <a:off x="0" y="1418633"/>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
        <p:nvSpPr>
          <p:cNvPr id="12" name="Rectangle 11">
            <a:extLst>
              <a:ext uri="{FF2B5EF4-FFF2-40B4-BE49-F238E27FC236}">
                <a16:creationId xmlns:a16="http://schemas.microsoft.com/office/drawing/2014/main" id="{D8F1791B-8689-4084-BE72-6C2B53568604}"/>
              </a:ext>
            </a:extLst>
          </p:cNvPr>
          <p:cNvSpPr/>
          <p:nvPr/>
        </p:nvSpPr>
        <p:spPr>
          <a:xfrm>
            <a:off x="554182" y="1995488"/>
            <a:ext cx="5541818" cy="707886"/>
          </a:xfrm>
          <a:prstGeom prst="rect">
            <a:avLst/>
          </a:prstGeom>
        </p:spPr>
        <p:txBody>
          <a:bodyPr wrap="square">
            <a:spAutoFit/>
          </a:bodyPr>
          <a:lstStyle/>
          <a:p>
            <a:endParaRPr lang="en-GB" sz="2000" dirty="0"/>
          </a:p>
          <a:p>
            <a:endParaRPr lang="en-GB" sz="2000" dirty="0"/>
          </a:p>
        </p:txBody>
      </p:sp>
      <p:pic>
        <p:nvPicPr>
          <p:cNvPr id="4" name="Content Placeholder 3">
            <a:extLst>
              <a:ext uri="{FF2B5EF4-FFF2-40B4-BE49-F238E27FC236}">
                <a16:creationId xmlns:a16="http://schemas.microsoft.com/office/drawing/2014/main" id="{9B29CBDC-B571-47D6-BD49-9F750345467E}"/>
              </a:ext>
            </a:extLst>
          </p:cNvPr>
          <p:cNvPicPr>
            <a:picLocks noGrp="1" noChangeAspect="1"/>
          </p:cNvPicPr>
          <p:nvPr>
            <p:ph idx="1"/>
          </p:nvPr>
        </p:nvPicPr>
        <p:blipFill rotWithShape="1">
          <a:blip r:embed="rId5"/>
          <a:srcRect l="15664" t="21110" r="14969" b="12552"/>
          <a:stretch/>
        </p:blipFill>
        <p:spPr>
          <a:xfrm>
            <a:off x="6269226" y="1666191"/>
            <a:ext cx="5368592" cy="2886583"/>
          </a:xfrm>
          <a:prstGeom prst="rect">
            <a:avLst/>
          </a:prstGeom>
        </p:spPr>
      </p:pic>
      <p:pic>
        <p:nvPicPr>
          <p:cNvPr id="7" name="Picture 6">
            <a:extLst>
              <a:ext uri="{FF2B5EF4-FFF2-40B4-BE49-F238E27FC236}">
                <a16:creationId xmlns:a16="http://schemas.microsoft.com/office/drawing/2014/main" id="{A12EC39C-EB39-4F57-84B2-F286D2765B22}"/>
              </a:ext>
            </a:extLst>
          </p:cNvPr>
          <p:cNvPicPr>
            <a:picLocks noChangeAspect="1"/>
          </p:cNvPicPr>
          <p:nvPr/>
        </p:nvPicPr>
        <p:blipFill rotWithShape="1">
          <a:blip r:embed="rId6"/>
          <a:srcRect l="30593" t="16772" r="30526" b="12964"/>
          <a:stretch/>
        </p:blipFill>
        <p:spPr>
          <a:xfrm>
            <a:off x="5922775" y="4572981"/>
            <a:ext cx="1838301" cy="1867727"/>
          </a:xfrm>
          <a:prstGeom prst="rect">
            <a:avLst/>
          </a:prstGeom>
        </p:spPr>
      </p:pic>
      <p:pic>
        <p:nvPicPr>
          <p:cNvPr id="8" name="Picture 7">
            <a:extLst>
              <a:ext uri="{FF2B5EF4-FFF2-40B4-BE49-F238E27FC236}">
                <a16:creationId xmlns:a16="http://schemas.microsoft.com/office/drawing/2014/main" id="{BCC3CF8A-1A7A-4E01-A092-E5DFE06664E5}"/>
              </a:ext>
            </a:extLst>
          </p:cNvPr>
          <p:cNvPicPr>
            <a:picLocks noChangeAspect="1"/>
          </p:cNvPicPr>
          <p:nvPr/>
        </p:nvPicPr>
        <p:blipFill rotWithShape="1">
          <a:blip r:embed="rId7"/>
          <a:srcRect l="30395" t="20672" r="29934" b="14017"/>
          <a:stretch/>
        </p:blipFill>
        <p:spPr>
          <a:xfrm>
            <a:off x="9849664" y="4553010"/>
            <a:ext cx="2017857" cy="1867727"/>
          </a:xfrm>
          <a:prstGeom prst="rect">
            <a:avLst/>
          </a:prstGeom>
        </p:spPr>
      </p:pic>
      <p:pic>
        <p:nvPicPr>
          <p:cNvPr id="9" name="VID-20200526-WA0003">
            <a:hlinkClick r:id="" action="ppaction://media"/>
            <a:extLst>
              <a:ext uri="{FF2B5EF4-FFF2-40B4-BE49-F238E27FC236}">
                <a16:creationId xmlns:a16="http://schemas.microsoft.com/office/drawing/2014/main" id="{821411A2-FBFF-4A04-8F09-173D42CC86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011363" y="4553010"/>
            <a:ext cx="1595281" cy="1861161"/>
          </a:xfrm>
          <a:prstGeom prst="rect">
            <a:avLst/>
          </a:prstGeom>
        </p:spPr>
      </p:pic>
      <p:pic>
        <p:nvPicPr>
          <p:cNvPr id="13" name="Content Placeholder 4">
            <a:extLst>
              <a:ext uri="{FF2B5EF4-FFF2-40B4-BE49-F238E27FC236}">
                <a16:creationId xmlns:a16="http://schemas.microsoft.com/office/drawing/2014/main" id="{D4285C08-3B2B-4E4B-AAF0-67030A34941F}"/>
              </a:ext>
            </a:extLst>
          </p:cNvPr>
          <p:cNvPicPr>
            <a:picLocks noChangeAspect="1"/>
          </p:cNvPicPr>
          <p:nvPr/>
        </p:nvPicPr>
        <p:blipFill rotWithShape="1">
          <a:blip r:embed="rId9"/>
          <a:srcRect l="19807" t="17750" r="21604" b="7198"/>
          <a:stretch/>
        </p:blipFill>
        <p:spPr>
          <a:xfrm>
            <a:off x="834063" y="1640206"/>
            <a:ext cx="3243144" cy="2335699"/>
          </a:xfrm>
          <a:prstGeom prst="rect">
            <a:avLst/>
          </a:prstGeom>
        </p:spPr>
      </p:pic>
      <p:pic>
        <p:nvPicPr>
          <p:cNvPr id="14" name="Picture 13">
            <a:extLst>
              <a:ext uri="{FF2B5EF4-FFF2-40B4-BE49-F238E27FC236}">
                <a16:creationId xmlns:a16="http://schemas.microsoft.com/office/drawing/2014/main" id="{13D5CDD7-4327-4AD9-8C87-CBEEBC9862AB}"/>
              </a:ext>
            </a:extLst>
          </p:cNvPr>
          <p:cNvPicPr>
            <a:picLocks noChangeAspect="1"/>
          </p:cNvPicPr>
          <p:nvPr/>
        </p:nvPicPr>
        <p:blipFill rotWithShape="1">
          <a:blip r:embed="rId10"/>
          <a:srcRect l="20357" t="17762" r="21211" b="9610"/>
          <a:stretch/>
        </p:blipFill>
        <p:spPr>
          <a:xfrm>
            <a:off x="846543" y="4088969"/>
            <a:ext cx="3230664" cy="2257649"/>
          </a:xfrm>
          <a:prstGeom prst="rect">
            <a:avLst/>
          </a:prstGeom>
        </p:spPr>
      </p:pic>
    </p:spTree>
    <p:extLst>
      <p:ext uri="{BB962C8B-B14F-4D97-AF65-F5344CB8AC3E}">
        <p14:creationId xmlns:p14="http://schemas.microsoft.com/office/powerpoint/2010/main" val="205921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838200" y="1685926"/>
            <a:ext cx="10515600" cy="4351338"/>
          </a:xfrm>
        </p:spPr>
        <p:txBody>
          <a:bodyPr/>
          <a:lstStyle/>
          <a:p>
            <a:r>
              <a:rPr lang="en-GB" dirty="0"/>
              <a:t>Social media helped amplify our message during the month of June and reached a more professional/organisational audience than the calendars, which were targeting end users.</a:t>
            </a:r>
          </a:p>
          <a:p>
            <a:r>
              <a:rPr lang="en-GB" dirty="0"/>
              <a:t>The most popular videos came from local community advocates, people who were representative of their community.</a:t>
            </a:r>
          </a:p>
          <a:p>
            <a:r>
              <a:rPr lang="en-GB" dirty="0"/>
              <a:t>Relate to what is current e.g. Captain Tom Moore, Captain Tobias</a:t>
            </a:r>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E999E66-A306-4B4D-9632-EAEC74E8E327}"/>
              </a:ext>
            </a:extLst>
          </p:cNvPr>
          <p:cNvSpPr>
            <a:spLocks noGrp="1"/>
          </p:cNvSpPr>
          <p:nvPr>
            <p:ph type="title"/>
          </p:nvPr>
        </p:nvSpPr>
        <p:spPr>
          <a:xfrm>
            <a:off x="202622" y="360363"/>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LEARNING– PHASE THREE</a:t>
            </a:r>
          </a:p>
        </p:txBody>
      </p:sp>
      <p:cxnSp>
        <p:nvCxnSpPr>
          <p:cNvPr id="9" name="Straight Connector 8">
            <a:extLst>
              <a:ext uri="{FF2B5EF4-FFF2-40B4-BE49-F238E27FC236}">
                <a16:creationId xmlns:a16="http://schemas.microsoft.com/office/drawing/2014/main" id="{69F829E1-52E9-4236-8AD3-3E91E20EC2D4}"/>
              </a:ext>
            </a:extLst>
          </p:cNvPr>
          <p:cNvCxnSpPr/>
          <p:nvPr/>
        </p:nvCxnSpPr>
        <p:spPr>
          <a:xfrm>
            <a:off x="0" y="1418633"/>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8F6639FB-887E-4861-971E-02AF437D3BFB}"/>
              </a:ext>
            </a:extLst>
          </p:cNvPr>
          <p:cNvPicPr>
            <a:picLocks noChangeAspect="1"/>
          </p:cNvPicPr>
          <p:nvPr/>
        </p:nvPicPr>
        <p:blipFill rotWithShape="1">
          <a:blip r:embed="rId5"/>
          <a:srcRect l="24772" t="40009" r="53523" b="24571"/>
          <a:stretch/>
        </p:blipFill>
        <p:spPr>
          <a:xfrm>
            <a:off x="3898322" y="4511895"/>
            <a:ext cx="2124075" cy="1948817"/>
          </a:xfrm>
          <a:prstGeom prst="rect">
            <a:avLst/>
          </a:prstGeom>
        </p:spPr>
      </p:pic>
      <p:pic>
        <p:nvPicPr>
          <p:cNvPr id="10" name="Picture 9">
            <a:extLst>
              <a:ext uri="{FF2B5EF4-FFF2-40B4-BE49-F238E27FC236}">
                <a16:creationId xmlns:a16="http://schemas.microsoft.com/office/drawing/2014/main" id="{BC2B379A-1F7B-413C-8EB0-5CF01719AEE9}"/>
              </a:ext>
            </a:extLst>
          </p:cNvPr>
          <p:cNvPicPr>
            <a:picLocks noChangeAspect="1"/>
          </p:cNvPicPr>
          <p:nvPr/>
        </p:nvPicPr>
        <p:blipFill rotWithShape="1">
          <a:blip r:embed="rId6"/>
          <a:srcRect l="30593" t="16772" r="30526" b="12964"/>
          <a:stretch/>
        </p:blipFill>
        <p:spPr>
          <a:xfrm>
            <a:off x="6411004" y="4511895"/>
            <a:ext cx="1918113" cy="1948817"/>
          </a:xfrm>
          <a:prstGeom prst="rect">
            <a:avLst/>
          </a:prstGeom>
        </p:spPr>
      </p:pic>
    </p:spTree>
    <p:extLst>
      <p:ext uri="{BB962C8B-B14F-4D97-AF65-F5344CB8AC3E}">
        <p14:creationId xmlns:p14="http://schemas.microsoft.com/office/powerpoint/2010/main" val="1245357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40278" y="1628554"/>
            <a:ext cx="6988628" cy="838719"/>
          </a:xfrm>
        </p:spPr>
        <p:txBody>
          <a:bodyPr>
            <a:normAutofit/>
          </a:bodyPr>
          <a:lstStyle/>
          <a:p>
            <a:pPr marL="0" indent="0">
              <a:buNone/>
            </a:pPr>
            <a:r>
              <a:rPr lang="en-GB" sz="2400" dirty="0"/>
              <a:t>Create a Physical Activity Health Alliance for the City…</a:t>
            </a:r>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6C47EB0-36C2-498D-B383-F72FF39A432E}"/>
              </a:ext>
            </a:extLst>
          </p:cNvPr>
          <p:cNvSpPr>
            <a:spLocks noGrp="1"/>
          </p:cNvSpPr>
          <p:nvPr>
            <p:ph type="title"/>
          </p:nvPr>
        </p:nvSpPr>
        <p:spPr>
          <a:xfrm>
            <a:off x="202622" y="360363"/>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OUR APPROACH – PHASE FOUR</a:t>
            </a:r>
          </a:p>
        </p:txBody>
      </p:sp>
      <p:cxnSp>
        <p:nvCxnSpPr>
          <p:cNvPr id="9" name="Straight Connector 8">
            <a:extLst>
              <a:ext uri="{FF2B5EF4-FFF2-40B4-BE49-F238E27FC236}">
                <a16:creationId xmlns:a16="http://schemas.microsoft.com/office/drawing/2014/main" id="{4488172C-1331-49A8-A559-2E67138255EA}"/>
              </a:ext>
            </a:extLst>
          </p:cNvPr>
          <p:cNvCxnSpPr/>
          <p:nvPr/>
        </p:nvCxnSpPr>
        <p:spPr>
          <a:xfrm>
            <a:off x="0" y="1418633"/>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
        <p:nvSpPr>
          <p:cNvPr id="10" name="Content Placeholder 2">
            <a:extLst>
              <a:ext uri="{FF2B5EF4-FFF2-40B4-BE49-F238E27FC236}">
                <a16:creationId xmlns:a16="http://schemas.microsoft.com/office/drawing/2014/main" id="{3DD4B108-78B4-422B-9E00-6F895D0CE099}"/>
              </a:ext>
            </a:extLst>
          </p:cNvPr>
          <p:cNvSpPr txBox="1">
            <a:spLocks/>
          </p:cNvSpPr>
          <p:nvPr/>
        </p:nvSpPr>
        <p:spPr>
          <a:xfrm>
            <a:off x="838199" y="2341165"/>
            <a:ext cx="8100793" cy="2947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p:txBody>
      </p:sp>
      <p:sp>
        <p:nvSpPr>
          <p:cNvPr id="2" name="AutoShape 12" descr="Parkinson's UK Logo">
            <a:extLst>
              <a:ext uri="{FF2B5EF4-FFF2-40B4-BE49-F238E27FC236}">
                <a16:creationId xmlns:a16="http://schemas.microsoft.com/office/drawing/2014/main" id="{E34CFDAA-1270-4FD0-90ED-B2115EB17C04}"/>
              </a:ext>
            </a:extLst>
          </p:cNvPr>
          <p:cNvSpPr>
            <a:spLocks noChangeAspect="1" noChangeArrowheads="1"/>
          </p:cNvSpPr>
          <p:nvPr/>
        </p:nvSpPr>
        <p:spPr bwMode="auto">
          <a:xfrm>
            <a:off x="5264331" y="3276599"/>
            <a:ext cx="984069" cy="9840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D5B37A15-40B0-4AAD-A01E-39DC33F489B5}"/>
              </a:ext>
            </a:extLst>
          </p:cNvPr>
          <p:cNvPicPr>
            <a:picLocks noChangeAspect="1"/>
          </p:cNvPicPr>
          <p:nvPr/>
        </p:nvPicPr>
        <p:blipFill>
          <a:blip r:embed="rId5"/>
          <a:stretch>
            <a:fillRect/>
          </a:stretch>
        </p:blipFill>
        <p:spPr>
          <a:xfrm>
            <a:off x="4848613" y="4326976"/>
            <a:ext cx="2647989" cy="1203631"/>
          </a:xfrm>
          <a:prstGeom prst="rect">
            <a:avLst/>
          </a:prstGeom>
        </p:spPr>
      </p:pic>
      <p:pic>
        <p:nvPicPr>
          <p:cNvPr id="1038" name="Picture 14" descr="Sheffield Mind logo - Arthritis Action">
            <a:extLst>
              <a:ext uri="{FF2B5EF4-FFF2-40B4-BE49-F238E27FC236}">
                <a16:creationId xmlns:a16="http://schemas.microsoft.com/office/drawing/2014/main" id="{475C8D89-DD7F-4AA1-B27C-7C6CD0494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3628" y="2341165"/>
            <a:ext cx="2238375" cy="165267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reast-Cancer-Now-Logo - Freshney Place">
            <a:extLst>
              <a:ext uri="{FF2B5EF4-FFF2-40B4-BE49-F238E27FC236}">
                <a16:creationId xmlns:a16="http://schemas.microsoft.com/office/drawing/2014/main" id="{E8A18B9D-1BAC-47E0-A566-002272670C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4805" y="4266418"/>
            <a:ext cx="1981978" cy="8494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elcome to Age UK Sheffield">
            <a:extLst>
              <a:ext uri="{FF2B5EF4-FFF2-40B4-BE49-F238E27FC236}">
                <a16:creationId xmlns:a16="http://schemas.microsoft.com/office/drawing/2014/main" id="{B5AD5CE1-3681-40CD-B2A9-BD7058810D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4331" y="2380934"/>
            <a:ext cx="223837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We are taking action to do more to become truly inclusive and anti-racist.">
            <a:extLst>
              <a:ext uri="{FF2B5EF4-FFF2-40B4-BE49-F238E27FC236}">
                <a16:creationId xmlns:a16="http://schemas.microsoft.com/office/drawing/2014/main" id="{0592CBB3-FCC0-400E-80A8-51EA5D5B2F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970" y="2550539"/>
            <a:ext cx="349567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troke Association shop | Rebuilding lives after stroke">
            <a:extLst>
              <a:ext uri="{FF2B5EF4-FFF2-40B4-BE49-F238E27FC236}">
                <a16:creationId xmlns:a16="http://schemas.microsoft.com/office/drawing/2014/main" id="{B9243C2C-849A-4B7D-8045-8678C16E7E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4039" y="4292954"/>
            <a:ext cx="2427281" cy="1146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abetes UK Charity">
            <a:extLst>
              <a:ext uri="{FF2B5EF4-FFF2-40B4-BE49-F238E27FC236}">
                <a16:creationId xmlns:a16="http://schemas.microsoft.com/office/drawing/2014/main" id="{253D823D-2152-432B-B6DE-ECAE7C4150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39281" y="2221031"/>
            <a:ext cx="2407262" cy="120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145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838200" y="1825625"/>
            <a:ext cx="10515600" cy="4672012"/>
          </a:xfrm>
        </p:spPr>
        <p:txBody>
          <a:bodyPr>
            <a:normAutofit/>
          </a:bodyPr>
          <a:lstStyle/>
          <a:p>
            <a:r>
              <a:rPr lang="en-GB" sz="2400" dirty="0"/>
              <a:t>Not every charity was aware of the WAU campaign.</a:t>
            </a:r>
          </a:p>
          <a:p>
            <a:r>
              <a:rPr lang="en-GB" sz="2400" dirty="0"/>
              <a:t>Not every charity has the same capacity/ resource, some have a local officer and others have regional representatives.</a:t>
            </a:r>
          </a:p>
          <a:p>
            <a:r>
              <a:rPr lang="en-GB" sz="2400" dirty="0"/>
              <a:t>Charities were keen to have more “stuff” happening. More sessions specific to their group/condition to sign post to.</a:t>
            </a:r>
          </a:p>
          <a:p>
            <a:r>
              <a:rPr lang="en-GB" sz="2400" dirty="0"/>
              <a:t>The charities had adapted relatively well to moving sessions online as a result of COVID. However they wanted more content to signpost to online. Also a recognition that digital exclusion is an issue among some service users.</a:t>
            </a:r>
          </a:p>
          <a:p>
            <a:r>
              <a:rPr lang="en-GB" sz="2400" dirty="0"/>
              <a:t>The project has enabled conversation and discussions with a network of partners that didn’t exist previously.</a:t>
            </a:r>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AAD3678-2BBA-427B-9AB4-E0D6A36142F7}"/>
              </a:ext>
            </a:extLst>
          </p:cNvPr>
          <p:cNvSpPr>
            <a:spLocks noGrp="1"/>
          </p:cNvSpPr>
          <p:nvPr>
            <p:ph type="title"/>
          </p:nvPr>
        </p:nvSpPr>
        <p:spPr>
          <a:xfrm>
            <a:off x="202622" y="360363"/>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LEARNING  – PHASE FOUR</a:t>
            </a:r>
          </a:p>
        </p:txBody>
      </p:sp>
      <p:cxnSp>
        <p:nvCxnSpPr>
          <p:cNvPr id="9" name="Straight Connector 8">
            <a:extLst>
              <a:ext uri="{FF2B5EF4-FFF2-40B4-BE49-F238E27FC236}">
                <a16:creationId xmlns:a16="http://schemas.microsoft.com/office/drawing/2014/main" id="{6D09CADE-6292-4ADB-9EEF-0588A9989FAF}"/>
              </a:ext>
            </a:extLst>
          </p:cNvPr>
          <p:cNvCxnSpPr/>
          <p:nvPr/>
        </p:nvCxnSpPr>
        <p:spPr>
          <a:xfrm>
            <a:off x="0" y="1418633"/>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47693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411741" y="1382828"/>
            <a:ext cx="10515600" cy="4655907"/>
          </a:xfrm>
        </p:spPr>
        <p:txBody>
          <a:bodyPr>
            <a:normAutofit fontScale="40000" lnSpcReduction="20000"/>
          </a:bodyPr>
          <a:lstStyle/>
          <a:p>
            <a:pPr marL="0" indent="0">
              <a:lnSpc>
                <a:spcPct val="120000"/>
              </a:lnSpc>
              <a:spcBef>
                <a:spcPts val="0"/>
              </a:spcBef>
              <a:spcAft>
                <a:spcPts val="600"/>
              </a:spcAft>
              <a:buNone/>
            </a:pPr>
            <a:r>
              <a:rPr lang="en-GB" sz="8800" dirty="0"/>
              <a:t>With the support of Sport England we were able to revisit our original plans:</a:t>
            </a:r>
          </a:p>
          <a:p>
            <a:pPr marL="0" indent="0">
              <a:lnSpc>
                <a:spcPct val="120000"/>
              </a:lnSpc>
              <a:spcBef>
                <a:spcPts val="0"/>
              </a:spcBef>
              <a:spcAft>
                <a:spcPts val="600"/>
              </a:spcAft>
              <a:buNone/>
            </a:pPr>
            <a:endParaRPr lang="en-GB" sz="8800" dirty="0"/>
          </a:p>
          <a:p>
            <a:pPr marL="0" indent="0">
              <a:lnSpc>
                <a:spcPct val="120000"/>
              </a:lnSpc>
              <a:spcBef>
                <a:spcPts val="0"/>
              </a:spcBef>
              <a:spcAft>
                <a:spcPts val="600"/>
              </a:spcAft>
              <a:buNone/>
            </a:pPr>
            <a:r>
              <a:rPr lang="en-GB" sz="7000" i="1" dirty="0"/>
              <a:t>The aim of the project was to support these evolving primary care networks to create a meaningful and sustainable approach to physical activity that will ultimately increase the activity levels of local people living with long term conditions. </a:t>
            </a:r>
          </a:p>
          <a:p>
            <a:pPr>
              <a:lnSpc>
                <a:spcPct val="120000"/>
              </a:lnSpc>
              <a:spcBef>
                <a:spcPts val="0"/>
              </a:spcBef>
              <a:spcAft>
                <a:spcPts val="1200"/>
              </a:spcAft>
            </a:pPr>
            <a:endParaRPr lang="en-GB" sz="9600" dirty="0"/>
          </a:p>
          <a:p>
            <a:pPr marL="0" indent="0">
              <a:buNone/>
            </a:pPr>
            <a:endParaRPr lang="en-GB" sz="2400" dirty="0"/>
          </a:p>
          <a:p>
            <a:pPr marL="0" indent="0">
              <a:buNone/>
            </a:pPr>
            <a:endParaRPr lang="en-GB" sz="2400" dirty="0"/>
          </a:p>
          <a:p>
            <a:pPr marL="0" indent="0">
              <a:buNone/>
            </a:pPr>
            <a:endParaRPr lang="en-GB" dirty="0"/>
          </a:p>
          <a:p>
            <a:pPr marL="0" indent="0">
              <a:buNone/>
            </a:pPr>
            <a:endParaRPr lang="en-GB" sz="2400" dirty="0"/>
          </a:p>
        </p:txBody>
      </p:sp>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22" y="4012803"/>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6C47EB0-36C2-498D-B383-F72FF39A432E}"/>
              </a:ext>
            </a:extLst>
          </p:cNvPr>
          <p:cNvSpPr>
            <a:spLocks noGrp="1"/>
          </p:cNvSpPr>
          <p:nvPr>
            <p:ph type="title"/>
          </p:nvPr>
        </p:nvSpPr>
        <p:spPr>
          <a:xfrm>
            <a:off x="202622" y="130572"/>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OUR APPROACH – PHASE FIVE</a:t>
            </a:r>
          </a:p>
        </p:txBody>
      </p:sp>
      <p:cxnSp>
        <p:nvCxnSpPr>
          <p:cNvPr id="9" name="Straight Connector 8">
            <a:extLst>
              <a:ext uri="{FF2B5EF4-FFF2-40B4-BE49-F238E27FC236}">
                <a16:creationId xmlns:a16="http://schemas.microsoft.com/office/drawing/2014/main" id="{4488172C-1331-49A8-A559-2E67138255EA}"/>
              </a:ext>
            </a:extLst>
          </p:cNvPr>
          <p:cNvCxnSpPr/>
          <p:nvPr/>
        </p:nvCxnSpPr>
        <p:spPr>
          <a:xfrm>
            <a:off x="0" y="1188842"/>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2052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734291" y="1481643"/>
            <a:ext cx="10619509" cy="4672012"/>
          </a:xfrm>
        </p:spPr>
        <p:txBody>
          <a:bodyPr>
            <a:normAutofit/>
          </a:bodyPr>
          <a:lstStyle/>
          <a:p>
            <a:r>
              <a:rPr lang="en-GB" sz="2600" dirty="0"/>
              <a:t>The recruitment of a part time officer who's role will be to:</a:t>
            </a:r>
          </a:p>
          <a:p>
            <a:pPr marL="0" indent="0">
              <a:buNone/>
            </a:pPr>
            <a:endParaRPr lang="en-GB" sz="2600" dirty="0"/>
          </a:p>
          <a:p>
            <a:pPr lvl="1"/>
            <a:r>
              <a:rPr lang="en-GB" sz="2200" b="1" dirty="0"/>
              <a:t>Re-engage the (currently underserved) local community in </a:t>
            </a:r>
            <a:r>
              <a:rPr lang="en-GB" sz="2200" b="1" dirty="0" err="1"/>
              <a:t>Gleadless</a:t>
            </a:r>
            <a:r>
              <a:rPr lang="en-GB" sz="2200" b="1" dirty="0"/>
              <a:t> in physical activity.</a:t>
            </a:r>
            <a:r>
              <a:rPr lang="en-GB" sz="2200" dirty="0"/>
              <a:t> Employment of a part-time community worker who specialises in physical activity to run a series of workshops, tasters to increase confidence and interest in physical activity.</a:t>
            </a:r>
          </a:p>
          <a:p>
            <a:pPr marL="457200" lvl="1" indent="0">
              <a:buNone/>
            </a:pPr>
            <a:endParaRPr lang="en-GB" sz="2200" dirty="0"/>
          </a:p>
          <a:p>
            <a:pPr lvl="1"/>
            <a:r>
              <a:rPr lang="en-GB" sz="2200" b="1" dirty="0"/>
              <a:t>Provide digital inclusion training to people with long-term conditions with support to develop digital “guides” to their condition. </a:t>
            </a:r>
            <a:r>
              <a:rPr lang="en-GB" sz="2200" dirty="0"/>
              <a:t>The co-produced guides will provide information for others on how to live well and manage activity with a long-term condition, signpost to further resources and highlight opportunities for peer support. </a:t>
            </a:r>
          </a:p>
          <a:p>
            <a:endParaRPr lang="en-GB" sz="2400" dirty="0"/>
          </a:p>
          <a:p>
            <a:pPr marL="0" indent="0">
              <a:buNone/>
            </a:pPr>
            <a:endParaRPr lang="en-GB" sz="2400" dirty="0"/>
          </a:p>
          <a:p>
            <a:pPr lvl="1"/>
            <a:endParaRPr lang="en-GB" dirty="0"/>
          </a:p>
          <a:p>
            <a:endParaRPr lang="en-GB" dirty="0"/>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6184" y="5953919"/>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AAD3678-2BBA-427B-9AB4-E0D6A36142F7}"/>
              </a:ext>
            </a:extLst>
          </p:cNvPr>
          <p:cNvSpPr>
            <a:spLocks noGrp="1"/>
          </p:cNvSpPr>
          <p:nvPr>
            <p:ph type="title"/>
          </p:nvPr>
        </p:nvSpPr>
        <p:spPr>
          <a:xfrm>
            <a:off x="202622" y="156080"/>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ACTION – PHASE FIVE</a:t>
            </a:r>
          </a:p>
        </p:txBody>
      </p:sp>
      <p:cxnSp>
        <p:nvCxnSpPr>
          <p:cNvPr id="9" name="Straight Connector 8">
            <a:extLst>
              <a:ext uri="{FF2B5EF4-FFF2-40B4-BE49-F238E27FC236}">
                <a16:creationId xmlns:a16="http://schemas.microsoft.com/office/drawing/2014/main" id="{6D09CADE-6292-4ADB-9EEF-0588A9989FAF}"/>
              </a:ext>
            </a:extLst>
          </p:cNvPr>
          <p:cNvCxnSpPr/>
          <p:nvPr/>
        </p:nvCxnSpPr>
        <p:spPr>
          <a:xfrm>
            <a:off x="0" y="1214350"/>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8582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461963" y="1444625"/>
            <a:ext cx="10515600" cy="4672012"/>
          </a:xfrm>
        </p:spPr>
        <p:txBody>
          <a:bodyPr>
            <a:normAutofit/>
          </a:bodyPr>
          <a:lstStyle/>
          <a:p>
            <a:r>
              <a:rPr lang="en-GB" sz="2400" dirty="0"/>
              <a:t>Dedicated funding to support this work enabled the city to work in areas, have conversations and connect with organisations it didn’t previously.</a:t>
            </a:r>
          </a:p>
          <a:p>
            <a:pPr marL="0" indent="0">
              <a:buNone/>
            </a:pPr>
            <a:endParaRPr lang="en-GB" sz="2400" dirty="0"/>
          </a:p>
          <a:p>
            <a:r>
              <a:rPr lang="en-GB" sz="2400" dirty="0"/>
              <a:t>Additionally the WAU project may not see immediate impact on activity levels with people living with LTHC this project has created new connections and has led to further conversations that have connected the ‘system’ to itself better which in turn will lead to future collaboration.</a:t>
            </a:r>
          </a:p>
          <a:p>
            <a:endParaRPr lang="en-GB" sz="2400" dirty="0"/>
          </a:p>
          <a:p>
            <a:r>
              <a:rPr lang="en-GB" sz="2400" dirty="0"/>
              <a:t>A recognition that our VCF organisations are better placed to deliver these projects. The ability to work with them to co-design projects/interventions is key and again strengthens local trust.</a:t>
            </a:r>
          </a:p>
          <a:p>
            <a:pPr lvl="1"/>
            <a:endParaRPr lang="en-GB" dirty="0"/>
          </a:p>
          <a:p>
            <a:endParaRPr lang="en-GB" dirty="0"/>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AAD3678-2BBA-427B-9AB4-E0D6A36142F7}"/>
              </a:ext>
            </a:extLst>
          </p:cNvPr>
          <p:cNvSpPr>
            <a:spLocks noGrp="1"/>
          </p:cNvSpPr>
          <p:nvPr>
            <p:ph type="title"/>
          </p:nvPr>
        </p:nvSpPr>
        <p:spPr>
          <a:xfrm>
            <a:off x="202622" y="75009"/>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LEARNING – WIDER OUTCOMES</a:t>
            </a:r>
          </a:p>
        </p:txBody>
      </p:sp>
      <p:cxnSp>
        <p:nvCxnSpPr>
          <p:cNvPr id="9" name="Straight Connector 8">
            <a:extLst>
              <a:ext uri="{FF2B5EF4-FFF2-40B4-BE49-F238E27FC236}">
                <a16:creationId xmlns:a16="http://schemas.microsoft.com/office/drawing/2014/main" id="{6D09CADE-6292-4ADB-9EEF-0588A9989FAF}"/>
              </a:ext>
            </a:extLst>
          </p:cNvPr>
          <p:cNvCxnSpPr/>
          <p:nvPr/>
        </p:nvCxnSpPr>
        <p:spPr>
          <a:xfrm>
            <a:off x="0" y="1133279"/>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80031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720634" y="1444625"/>
            <a:ext cx="10515600" cy="4672012"/>
          </a:xfrm>
        </p:spPr>
        <p:txBody>
          <a:bodyPr>
            <a:normAutofit fontScale="92500" lnSpcReduction="10000"/>
          </a:bodyPr>
          <a:lstStyle/>
          <a:p>
            <a:pPr>
              <a:spcAft>
                <a:spcPts val="1200"/>
              </a:spcAft>
            </a:pPr>
            <a:r>
              <a:rPr lang="en-GB" sz="2900" dirty="0"/>
              <a:t>Ongoing support to two to implement two local projects locally:</a:t>
            </a:r>
          </a:p>
          <a:p>
            <a:pPr lvl="1">
              <a:spcAft>
                <a:spcPts val="1200"/>
              </a:spcAft>
            </a:pPr>
            <a:r>
              <a:rPr lang="en-GB" sz="2300" b="1" dirty="0"/>
              <a:t> Heeley Development Trust</a:t>
            </a:r>
          </a:p>
          <a:p>
            <a:pPr marL="984250" lvl="0"/>
            <a:r>
              <a:rPr lang="en-GB" sz="2300" dirty="0"/>
              <a:t>Recruitment of  a part-time community worker who specialises in physical activity to run a series of workshops, tasters to increase confidence and interest in physical activity in a focused community.</a:t>
            </a:r>
          </a:p>
          <a:p>
            <a:pPr marL="984250" lvl="0"/>
            <a:r>
              <a:rPr lang="en-GB" sz="2300" dirty="0"/>
              <a:t>Providing digital inclusion training to people with long-term conditions and supporting them to develop digital “guides” to their condition – including managing their condition and staying physically active.</a:t>
            </a:r>
          </a:p>
          <a:p>
            <a:pPr marL="755650" lvl="0" indent="0">
              <a:lnSpc>
                <a:spcPct val="20000"/>
              </a:lnSpc>
              <a:buNone/>
            </a:pPr>
            <a:endParaRPr lang="en-GB" sz="2300" dirty="0"/>
          </a:p>
          <a:p>
            <a:pPr lvl="1">
              <a:spcAft>
                <a:spcPts val="1200"/>
              </a:spcAft>
            </a:pPr>
            <a:r>
              <a:rPr lang="en-GB" sz="2300" b="1" dirty="0"/>
              <a:t>Age UK Sheffield</a:t>
            </a:r>
          </a:p>
          <a:p>
            <a:pPr marL="984250" lvl="2">
              <a:spcAft>
                <a:spcPts val="1200"/>
              </a:spcAft>
            </a:pPr>
            <a:r>
              <a:rPr lang="en-GB" sz="2300" dirty="0"/>
              <a:t>Tablet lending scheme – devices will be pre loaded with physical activity sessions and introduced to customers via the Independent Living Coordinators at Age UK Sheffield who make regular visits to people living with LTHC </a:t>
            </a:r>
          </a:p>
          <a:p>
            <a:pPr marL="0" indent="0">
              <a:buNone/>
            </a:pPr>
            <a:endParaRPr lang="en-GB" dirty="0"/>
          </a:p>
          <a:p>
            <a:endParaRPr lang="en-GB" dirty="0"/>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AAD3678-2BBA-427B-9AB4-E0D6A36142F7}"/>
              </a:ext>
            </a:extLst>
          </p:cNvPr>
          <p:cNvSpPr>
            <a:spLocks noGrp="1"/>
          </p:cNvSpPr>
          <p:nvPr>
            <p:ph type="title"/>
          </p:nvPr>
        </p:nvSpPr>
        <p:spPr>
          <a:xfrm>
            <a:off x="202622" y="360363"/>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NEXT STEPS</a:t>
            </a:r>
          </a:p>
        </p:txBody>
      </p:sp>
      <p:cxnSp>
        <p:nvCxnSpPr>
          <p:cNvPr id="9" name="Straight Connector 8">
            <a:extLst>
              <a:ext uri="{FF2B5EF4-FFF2-40B4-BE49-F238E27FC236}">
                <a16:creationId xmlns:a16="http://schemas.microsoft.com/office/drawing/2014/main" id="{6D09CADE-6292-4ADB-9EEF-0588A9989FAF}"/>
              </a:ext>
            </a:extLst>
          </p:cNvPr>
          <p:cNvCxnSpPr/>
          <p:nvPr/>
        </p:nvCxnSpPr>
        <p:spPr>
          <a:xfrm>
            <a:off x="0" y="1418633"/>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83778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720634" y="1825625"/>
            <a:ext cx="10515600" cy="4672012"/>
          </a:xfrm>
        </p:spPr>
        <p:txBody>
          <a:bodyPr>
            <a:normAutofit/>
          </a:bodyPr>
          <a:lstStyle/>
          <a:p>
            <a:pPr marL="69850">
              <a:spcAft>
                <a:spcPts val="1200"/>
              </a:spcAft>
            </a:pPr>
            <a:r>
              <a:rPr lang="en-GB" sz="2600" dirty="0"/>
              <a:t>Share the physical activity digital videos and guides via the Move More    website and local networks</a:t>
            </a:r>
          </a:p>
          <a:p>
            <a:pPr>
              <a:spcAft>
                <a:spcPts val="1200"/>
              </a:spcAft>
            </a:pPr>
            <a:r>
              <a:rPr lang="en-GB" sz="2600" dirty="0"/>
              <a:t>Continue to share learning gathered through the projects with Sport England, partners in Sheffield and other WAU projects.</a:t>
            </a:r>
          </a:p>
          <a:p>
            <a:pPr>
              <a:spcAft>
                <a:spcPts val="1200"/>
              </a:spcAft>
            </a:pPr>
            <a:r>
              <a:rPr lang="en-GB" sz="2600" dirty="0"/>
              <a:t>Continue to connect in partners, conversations and opportunities locally with these and existing projects. </a:t>
            </a:r>
          </a:p>
          <a:p>
            <a:pPr marL="0" indent="0">
              <a:buNone/>
            </a:pPr>
            <a:endParaRPr lang="en-GB" dirty="0"/>
          </a:p>
          <a:p>
            <a:endParaRPr lang="en-GB" dirty="0"/>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AAD3678-2BBA-427B-9AB4-E0D6A36142F7}"/>
              </a:ext>
            </a:extLst>
          </p:cNvPr>
          <p:cNvSpPr>
            <a:spLocks noGrp="1"/>
          </p:cNvSpPr>
          <p:nvPr>
            <p:ph type="title"/>
          </p:nvPr>
        </p:nvSpPr>
        <p:spPr>
          <a:xfrm>
            <a:off x="202622" y="360363"/>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NEXT STEPS cont.</a:t>
            </a:r>
          </a:p>
        </p:txBody>
      </p:sp>
      <p:cxnSp>
        <p:nvCxnSpPr>
          <p:cNvPr id="9" name="Straight Connector 8">
            <a:extLst>
              <a:ext uri="{FF2B5EF4-FFF2-40B4-BE49-F238E27FC236}">
                <a16:creationId xmlns:a16="http://schemas.microsoft.com/office/drawing/2014/main" id="{6D09CADE-6292-4ADB-9EEF-0588A9989FAF}"/>
              </a:ext>
            </a:extLst>
          </p:cNvPr>
          <p:cNvCxnSpPr/>
          <p:nvPr/>
        </p:nvCxnSpPr>
        <p:spPr>
          <a:xfrm>
            <a:off x="0" y="1418633"/>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57471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838200" y="1825625"/>
            <a:ext cx="10515600" cy="4672012"/>
          </a:xfrm>
        </p:spPr>
        <p:txBody>
          <a:bodyPr>
            <a:normAutofit/>
          </a:bodyPr>
          <a:lstStyle/>
          <a:p>
            <a:pPr>
              <a:spcAft>
                <a:spcPts val="1200"/>
              </a:spcAft>
            </a:pPr>
            <a:endParaRPr lang="en-GB" dirty="0"/>
          </a:p>
          <a:p>
            <a:endParaRPr lang="en-GB" dirty="0"/>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AAD3678-2BBA-427B-9AB4-E0D6A36142F7}"/>
              </a:ext>
            </a:extLst>
          </p:cNvPr>
          <p:cNvSpPr>
            <a:spLocks noGrp="1"/>
          </p:cNvSpPr>
          <p:nvPr>
            <p:ph type="title"/>
          </p:nvPr>
        </p:nvSpPr>
        <p:spPr>
          <a:xfrm>
            <a:off x="202622" y="360363"/>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OUR RECOMMENDATIONS</a:t>
            </a:r>
          </a:p>
        </p:txBody>
      </p:sp>
      <p:cxnSp>
        <p:nvCxnSpPr>
          <p:cNvPr id="9" name="Straight Connector 8">
            <a:extLst>
              <a:ext uri="{FF2B5EF4-FFF2-40B4-BE49-F238E27FC236}">
                <a16:creationId xmlns:a16="http://schemas.microsoft.com/office/drawing/2014/main" id="{6D09CADE-6292-4ADB-9EEF-0588A9989FAF}"/>
              </a:ext>
            </a:extLst>
          </p:cNvPr>
          <p:cNvCxnSpPr/>
          <p:nvPr/>
        </p:nvCxnSpPr>
        <p:spPr>
          <a:xfrm>
            <a:off x="0" y="1418633"/>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
        <p:nvSpPr>
          <p:cNvPr id="7" name="Content Placeholder 2">
            <a:extLst>
              <a:ext uri="{FF2B5EF4-FFF2-40B4-BE49-F238E27FC236}">
                <a16:creationId xmlns:a16="http://schemas.microsoft.com/office/drawing/2014/main" id="{EA15870F-FCB9-4C10-BEC1-DDC741021320}"/>
              </a:ext>
            </a:extLst>
          </p:cNvPr>
          <p:cNvSpPr txBox="1">
            <a:spLocks/>
          </p:cNvSpPr>
          <p:nvPr/>
        </p:nvSpPr>
        <p:spPr>
          <a:xfrm>
            <a:off x="930965" y="1732447"/>
            <a:ext cx="10515600" cy="4672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sz="2400" dirty="0"/>
              <a:t>Build on what’s strong and go where the energy is.</a:t>
            </a:r>
          </a:p>
          <a:p>
            <a:pPr>
              <a:spcAft>
                <a:spcPts val="1200"/>
              </a:spcAft>
            </a:pPr>
            <a:r>
              <a:rPr lang="en-GB" sz="2400" dirty="0"/>
              <a:t>Utilise expertise which already exists in the system. </a:t>
            </a:r>
          </a:p>
          <a:p>
            <a:pPr>
              <a:spcAft>
                <a:spcPts val="1200"/>
              </a:spcAft>
            </a:pPr>
            <a:r>
              <a:rPr lang="en-GB" sz="2400" dirty="0"/>
              <a:t>Bring people on the journey with you; learn, design and deliver together. Coproduce your approaches and do this from the very start. </a:t>
            </a:r>
          </a:p>
          <a:p>
            <a:pPr>
              <a:spcAft>
                <a:spcPts val="1200"/>
              </a:spcAft>
            </a:pPr>
            <a:r>
              <a:rPr lang="en-GB" sz="2400" dirty="0"/>
              <a:t>Learn and adapt along the way.</a:t>
            </a:r>
          </a:p>
          <a:p>
            <a:pPr>
              <a:spcAft>
                <a:spcPts val="1200"/>
              </a:spcAft>
            </a:pPr>
            <a:r>
              <a:rPr lang="en-GB" sz="2400" dirty="0"/>
              <a:t>Be open to new ideas and willing to give them a go – often this is where the greatest learning is. Take a risk! </a:t>
            </a:r>
          </a:p>
          <a:p>
            <a:pPr>
              <a:spcAft>
                <a:spcPts val="1200"/>
              </a:spcAft>
            </a:pPr>
            <a:r>
              <a:rPr lang="en-GB" sz="2400" dirty="0"/>
              <a:t>Take time to develop local relationships with partners and create robust networks across the sector. </a:t>
            </a:r>
          </a:p>
          <a:p>
            <a:pPr>
              <a:spcAft>
                <a:spcPts val="1200"/>
              </a:spcAft>
            </a:pPr>
            <a:endParaRPr lang="en-GB" sz="2400" dirty="0"/>
          </a:p>
          <a:p>
            <a:pPr marL="0" indent="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2178668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p:txBody>
          <a:bodyPr>
            <a:normAutofit/>
          </a:bodyPr>
          <a:lstStyle/>
          <a:p>
            <a:r>
              <a:rPr lang="en-GB" dirty="0"/>
              <a:t>The National Centre for Sport and Exercise Medicine - Sheffield was awarded the funding to carry out the We Are Undefeatable project. </a:t>
            </a:r>
          </a:p>
          <a:p>
            <a:pPr marL="0" indent="0">
              <a:buNone/>
            </a:pPr>
            <a:endParaRPr lang="en-GB" dirty="0"/>
          </a:p>
          <a:p>
            <a:r>
              <a:rPr lang="en-GB" dirty="0"/>
              <a:t>Move More is the physical activity strategy for Sheffield and the network to support and connect partners across the city. </a:t>
            </a:r>
          </a:p>
          <a:p>
            <a:endParaRPr lang="en-GB" dirty="0"/>
          </a:p>
          <a:p>
            <a:r>
              <a:rPr lang="en-GB" dirty="0"/>
              <a:t>The work we carried out included a range of stakeholders and went through five phases.</a:t>
            </a:r>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787AE61-5AC3-41FC-80A7-8015498C0265}"/>
              </a:ext>
            </a:extLst>
          </p:cNvPr>
          <p:cNvSpPr>
            <a:spLocks noGrp="1"/>
          </p:cNvSpPr>
          <p:nvPr>
            <p:ph type="title"/>
          </p:nvPr>
        </p:nvSpPr>
        <p:spPr>
          <a:xfrm>
            <a:off x="838200" y="365125"/>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INTRO</a:t>
            </a:r>
          </a:p>
        </p:txBody>
      </p:sp>
      <p:cxnSp>
        <p:nvCxnSpPr>
          <p:cNvPr id="9" name="Straight Connector 8">
            <a:extLst>
              <a:ext uri="{FF2B5EF4-FFF2-40B4-BE49-F238E27FC236}">
                <a16:creationId xmlns:a16="http://schemas.microsoft.com/office/drawing/2014/main" id="{64F0EE0C-7D97-4D00-89DC-8D0E3907BD53}"/>
              </a:ext>
            </a:extLst>
          </p:cNvPr>
          <p:cNvCxnSpPr/>
          <p:nvPr/>
        </p:nvCxnSpPr>
        <p:spPr>
          <a:xfrm>
            <a:off x="0" y="1365337"/>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8863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6177-26A4-4D46-8F06-F491BE13CF5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4C8EEFB-2F30-1B41-A57F-85B345951E1F}"/>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05C9D09-A8C0-DB43-B6AB-7F2FBF7BF5C8}"/>
              </a:ext>
            </a:extLst>
          </p:cNvPr>
          <p:cNvPicPr>
            <a:picLocks noChangeAspect="1"/>
          </p:cNvPicPr>
          <p:nvPr/>
        </p:nvPicPr>
        <p:blipFill>
          <a:blip r:embed="rId2"/>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1DB4A37E-C6E4-8D4C-A0C7-B889F91D0B97}"/>
              </a:ext>
            </a:extLst>
          </p:cNvPr>
          <p:cNvPicPr>
            <a:picLocks noChangeAspect="1"/>
          </p:cNvPicPr>
          <p:nvPr/>
        </p:nvPicPr>
        <p:blipFill>
          <a:blip r:embed="rId3"/>
          <a:stretch>
            <a:fillRect/>
          </a:stretch>
        </p:blipFill>
        <p:spPr>
          <a:xfrm>
            <a:off x="3192532" y="820461"/>
            <a:ext cx="5806937" cy="1628775"/>
          </a:xfrm>
          <a:prstGeom prst="rect">
            <a:avLst/>
          </a:prstGeom>
        </p:spPr>
      </p:pic>
      <p:sp>
        <p:nvSpPr>
          <p:cNvPr id="6" name="TextBox 5">
            <a:extLst>
              <a:ext uri="{FF2B5EF4-FFF2-40B4-BE49-F238E27FC236}">
                <a16:creationId xmlns:a16="http://schemas.microsoft.com/office/drawing/2014/main" id="{D71A7676-4CFF-E943-9878-D4A399B55DF0}"/>
              </a:ext>
            </a:extLst>
          </p:cNvPr>
          <p:cNvSpPr txBox="1"/>
          <p:nvPr/>
        </p:nvSpPr>
        <p:spPr>
          <a:xfrm>
            <a:off x="1876990" y="3834756"/>
            <a:ext cx="8285620" cy="584775"/>
          </a:xfrm>
          <a:prstGeom prst="rect">
            <a:avLst/>
          </a:prstGeom>
          <a:noFill/>
        </p:spPr>
        <p:txBody>
          <a:bodyPr wrap="square" rtlCol="0">
            <a:spAutoFit/>
          </a:bodyPr>
          <a:lstStyle/>
          <a:p>
            <a:pPr algn="ctr"/>
            <a:r>
              <a:rPr lang="en-US" sz="3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www.movemoresheffield.com</a:t>
            </a:r>
            <a:endPar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2F9B1E5A-27F7-1946-8BE1-FF6C9FF948E4}"/>
              </a:ext>
            </a:extLst>
          </p:cNvPr>
          <p:cNvPicPr>
            <a:picLocks noChangeAspect="1"/>
          </p:cNvPicPr>
          <p:nvPr/>
        </p:nvPicPr>
        <p:blipFill>
          <a:blip r:embed="rId4"/>
          <a:stretch>
            <a:fillRect/>
          </a:stretch>
        </p:blipFill>
        <p:spPr>
          <a:xfrm>
            <a:off x="5724594" y="3011626"/>
            <a:ext cx="590412" cy="590412"/>
          </a:xfrm>
          <a:prstGeom prst="rect">
            <a:avLst/>
          </a:prstGeom>
        </p:spPr>
      </p:pic>
      <p:pic>
        <p:nvPicPr>
          <p:cNvPr id="10" name="Picture 9">
            <a:extLst>
              <a:ext uri="{FF2B5EF4-FFF2-40B4-BE49-F238E27FC236}">
                <a16:creationId xmlns:a16="http://schemas.microsoft.com/office/drawing/2014/main" id="{16D0597B-92D7-3B48-B1D9-21B0F956C429}"/>
              </a:ext>
            </a:extLst>
          </p:cNvPr>
          <p:cNvPicPr>
            <a:picLocks noChangeAspect="1"/>
          </p:cNvPicPr>
          <p:nvPr/>
        </p:nvPicPr>
        <p:blipFill>
          <a:blip r:embed="rId5"/>
          <a:stretch>
            <a:fillRect/>
          </a:stretch>
        </p:blipFill>
        <p:spPr>
          <a:xfrm>
            <a:off x="5711237" y="4969290"/>
            <a:ext cx="617126" cy="499146"/>
          </a:xfrm>
          <a:prstGeom prst="rect">
            <a:avLst/>
          </a:prstGeom>
        </p:spPr>
      </p:pic>
      <p:sp>
        <p:nvSpPr>
          <p:cNvPr id="11" name="TextBox 10">
            <a:extLst>
              <a:ext uri="{FF2B5EF4-FFF2-40B4-BE49-F238E27FC236}">
                <a16:creationId xmlns:a16="http://schemas.microsoft.com/office/drawing/2014/main" id="{A385EB16-7B2F-8B44-A869-8B9319038DB2}"/>
              </a:ext>
            </a:extLst>
          </p:cNvPr>
          <p:cNvSpPr txBox="1"/>
          <p:nvPr/>
        </p:nvSpPr>
        <p:spPr>
          <a:xfrm>
            <a:off x="1876990" y="5559702"/>
            <a:ext cx="8285620" cy="584775"/>
          </a:xfrm>
          <a:prstGeom prst="rect">
            <a:avLst/>
          </a:prstGeom>
          <a:noFill/>
        </p:spPr>
        <p:txBody>
          <a:bodyPr wrap="square" rtlCol="0">
            <a:spAutoFit/>
          </a:bodyP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3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movemoresheff</a:t>
            </a:r>
            <a:endPar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oogle Shape;382;p1" descr="A close up of a sign&#10;&#10;Description automatically generated">
            <a:extLst>
              <a:ext uri="{FF2B5EF4-FFF2-40B4-BE49-F238E27FC236}">
                <a16:creationId xmlns:a16="http://schemas.microsoft.com/office/drawing/2014/main" id="{01B108CA-81F7-43B6-986F-B38367B5742B}"/>
              </a:ext>
            </a:extLst>
          </p:cNvPr>
          <p:cNvPicPr preferRelativeResize="0"/>
          <p:nvPr/>
        </p:nvPicPr>
        <p:blipFill rotWithShape="1">
          <a:blip r:embed="rId6">
            <a:alphaModFix/>
          </a:blip>
          <a:srcRect/>
          <a:stretch/>
        </p:blipFill>
        <p:spPr>
          <a:xfrm>
            <a:off x="7729952" y="160195"/>
            <a:ext cx="4207565" cy="716727"/>
          </a:xfrm>
          <a:prstGeom prst="rect">
            <a:avLst/>
          </a:prstGeom>
          <a:noFill/>
          <a:ln>
            <a:noFill/>
          </a:ln>
        </p:spPr>
      </p:pic>
    </p:spTree>
    <p:extLst>
      <p:ext uri="{BB962C8B-B14F-4D97-AF65-F5344CB8AC3E}">
        <p14:creationId xmlns:p14="http://schemas.microsoft.com/office/powerpoint/2010/main" val="1335281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838200" y="2349666"/>
            <a:ext cx="10515600" cy="4351338"/>
          </a:xfrm>
        </p:spPr>
        <p:txBody>
          <a:bodyPr>
            <a:normAutofit/>
          </a:bodyPr>
          <a:lstStyle/>
          <a:p>
            <a:r>
              <a:rPr lang="en-GB" sz="2400" dirty="0"/>
              <a:t>The amount of people living with one or more long term health condition (LTHC), in Sheffield is higher than the national average, the figure is estimated to be over 100,000.</a:t>
            </a:r>
          </a:p>
          <a:p>
            <a:r>
              <a:rPr lang="en-GB" sz="2400" dirty="0"/>
              <a:t>Approximately 25% of people in the city are inactive, doing less than thirty minutes of any physical activity per week. Sheffield also has very stark inequalities, with a 20 year difference in life expectancy between the most disadvantaged and most affluent parts of the city.</a:t>
            </a:r>
          </a:p>
          <a:p>
            <a:r>
              <a:rPr lang="en-GB" sz="2400" dirty="0"/>
              <a:t>We recognised that people with LTCs have many interactions with primary care teams and that the reconfiguration of services into Primary Care Networks (PCNs) provided an opportunity to embed PA into systems, processes and structures at their inception.</a:t>
            </a:r>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2522" y="6014419"/>
            <a:ext cx="2124075"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DF7570B-D7BC-4B4E-B9ED-C100D2BE95C3}"/>
              </a:ext>
            </a:extLst>
          </p:cNvPr>
          <p:cNvSpPr>
            <a:spLocks noGrp="1"/>
          </p:cNvSpPr>
          <p:nvPr>
            <p:ph type="title"/>
          </p:nvPr>
        </p:nvSpPr>
        <p:spPr>
          <a:xfrm>
            <a:off x="838200" y="365125"/>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OUR PLACE </a:t>
            </a:r>
          </a:p>
        </p:txBody>
      </p:sp>
      <p:cxnSp>
        <p:nvCxnSpPr>
          <p:cNvPr id="9" name="Straight Connector 8">
            <a:extLst>
              <a:ext uri="{FF2B5EF4-FFF2-40B4-BE49-F238E27FC236}">
                <a16:creationId xmlns:a16="http://schemas.microsoft.com/office/drawing/2014/main" id="{8014D141-0E8E-4726-B4AD-B568CC701372}"/>
              </a:ext>
            </a:extLst>
          </p:cNvPr>
          <p:cNvCxnSpPr>
            <a:cxnSpLocks/>
          </p:cNvCxnSpPr>
          <p:nvPr/>
        </p:nvCxnSpPr>
        <p:spPr>
          <a:xfrm>
            <a:off x="0" y="1365337"/>
            <a:ext cx="4647414"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pic>
        <p:nvPicPr>
          <p:cNvPr id="5" name="Picture 4">
            <a:extLst>
              <a:ext uri="{FF2B5EF4-FFF2-40B4-BE49-F238E27FC236}">
                <a16:creationId xmlns:a16="http://schemas.microsoft.com/office/drawing/2014/main" id="{C8F7D43D-EA16-4C33-9FAF-CA9B8AB5B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781" y="156996"/>
            <a:ext cx="7579150" cy="1903558"/>
          </a:xfrm>
          <a:prstGeom prst="rect">
            <a:avLst/>
          </a:prstGeom>
        </p:spPr>
      </p:pic>
      <p:pic>
        <p:nvPicPr>
          <p:cNvPr id="1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473C93A0-DC30-4B91-B90D-9CF816C8F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307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p:txBody>
          <a:bodyPr>
            <a:normAutofit lnSpcReduction="10000"/>
          </a:bodyPr>
          <a:lstStyle/>
          <a:p>
            <a:pPr marL="514350" indent="-514350">
              <a:buFont typeface="+mj-lt"/>
              <a:buAutoNum type="arabicPeriod"/>
            </a:pPr>
            <a:r>
              <a:rPr lang="en-GB" dirty="0"/>
              <a:t>To engage with and work closely with a range of stakeholders within a test-bed PCN. </a:t>
            </a:r>
          </a:p>
          <a:p>
            <a:pPr marL="514350" indent="-514350">
              <a:buFont typeface="+mj-lt"/>
              <a:buAutoNum type="arabicPeriod"/>
            </a:pPr>
            <a:r>
              <a:rPr lang="en-GB" dirty="0"/>
              <a:t>To understand baseline attitudes and practices related to PA. </a:t>
            </a:r>
          </a:p>
          <a:p>
            <a:pPr marL="514350" indent="-514350">
              <a:buFont typeface="+mj-lt"/>
              <a:buAutoNum type="arabicPeriod"/>
            </a:pPr>
            <a:r>
              <a:rPr lang="en-GB" dirty="0"/>
              <a:t>To explore opportunities and identify priorities where change is warranted and feasible. </a:t>
            </a:r>
          </a:p>
          <a:p>
            <a:pPr marL="514350" indent="-514350">
              <a:buFont typeface="+mj-lt"/>
              <a:buAutoNum type="arabicPeriod"/>
            </a:pPr>
            <a:r>
              <a:rPr lang="en-GB" dirty="0"/>
              <a:t>To deliver co-produced solutions that have potential to be sustained as 'business as usual' by PCNs. </a:t>
            </a:r>
          </a:p>
          <a:p>
            <a:pPr marL="514350" indent="-514350">
              <a:buFont typeface="+mj-lt"/>
              <a:buAutoNum type="arabicPeriod"/>
            </a:pPr>
            <a:r>
              <a:rPr lang="en-GB" dirty="0"/>
              <a:t>To evaluate the project and identify key learning. </a:t>
            </a:r>
          </a:p>
          <a:p>
            <a:pPr marL="514350" indent="-514350">
              <a:buFont typeface="+mj-lt"/>
              <a:buAutoNum type="arabicPeriod"/>
            </a:pPr>
            <a:r>
              <a:rPr lang="en-GB" dirty="0"/>
              <a:t>To actively share this learning via networks to enable other PCNs to adapt and implement. </a:t>
            </a:r>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2D6B14FA-7389-4985-89FA-985288C7A09F}"/>
              </a:ext>
            </a:extLst>
          </p:cNvPr>
          <p:cNvSpPr>
            <a:spLocks noGrp="1"/>
          </p:cNvSpPr>
          <p:nvPr>
            <p:ph type="title"/>
          </p:nvPr>
        </p:nvSpPr>
        <p:spPr>
          <a:xfrm>
            <a:off x="838200" y="365125"/>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AIMS AND OBJECTIVES </a:t>
            </a:r>
            <a:r>
              <a:rPr lang="en-US" sz="3200" b="1" dirty="0">
                <a:latin typeface="Open Sans" panose="020B0606030504020204" pitchFamily="34" charset="0"/>
                <a:ea typeface="Open Sans" panose="020B0606030504020204" pitchFamily="34" charset="0"/>
                <a:cs typeface="Open Sans" panose="020B0606030504020204" pitchFamily="34" charset="0"/>
              </a:rPr>
              <a:t>(Initial)</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Connector 8">
            <a:extLst>
              <a:ext uri="{FF2B5EF4-FFF2-40B4-BE49-F238E27FC236}">
                <a16:creationId xmlns:a16="http://schemas.microsoft.com/office/drawing/2014/main" id="{D65625A2-6B67-4FB5-8AC1-D0BE846A63E9}"/>
              </a:ext>
            </a:extLst>
          </p:cNvPr>
          <p:cNvCxnSpPr/>
          <p:nvPr/>
        </p:nvCxnSpPr>
        <p:spPr>
          <a:xfrm>
            <a:off x="0" y="1365337"/>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97862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942474" y="1825624"/>
            <a:ext cx="10515600" cy="4351338"/>
          </a:xfrm>
        </p:spPr>
        <p:txBody>
          <a:bodyPr>
            <a:normAutofit/>
          </a:bodyPr>
          <a:lstStyle/>
          <a:p>
            <a:r>
              <a:rPr lang="en-GB" dirty="0"/>
              <a:t>We engaged with partners working with the PCN both from within the community and the health sector. We also planned workshops for members of the local community but unfortunately these were cancelled due to </a:t>
            </a:r>
            <a:r>
              <a:rPr lang="en-GB" dirty="0" err="1"/>
              <a:t>Covid</a:t>
            </a:r>
            <a:r>
              <a:rPr lang="en-GB" dirty="0"/>
              <a:t>. </a:t>
            </a:r>
          </a:p>
        </p:txBody>
      </p:sp>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962" y="5930898"/>
            <a:ext cx="2124075"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7A29DBE-1B95-465B-9F84-E81521D56017}"/>
              </a:ext>
            </a:extLst>
          </p:cNvPr>
          <p:cNvSpPr>
            <a:spLocks noGrp="1"/>
          </p:cNvSpPr>
          <p:nvPr>
            <p:ph type="title"/>
          </p:nvPr>
        </p:nvSpPr>
        <p:spPr>
          <a:xfrm>
            <a:off x="838200" y="365125"/>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OUR APPROACH – PHASE ONE</a:t>
            </a:r>
          </a:p>
        </p:txBody>
      </p:sp>
      <p:cxnSp>
        <p:nvCxnSpPr>
          <p:cNvPr id="9" name="Straight Connector 8">
            <a:extLst>
              <a:ext uri="{FF2B5EF4-FFF2-40B4-BE49-F238E27FC236}">
                <a16:creationId xmlns:a16="http://schemas.microsoft.com/office/drawing/2014/main" id="{6951943D-8CA9-4D29-A925-3F01F3895855}"/>
              </a:ext>
            </a:extLst>
          </p:cNvPr>
          <p:cNvCxnSpPr/>
          <p:nvPr/>
        </p:nvCxnSpPr>
        <p:spPr>
          <a:xfrm>
            <a:off x="0" y="1365337"/>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pic>
        <p:nvPicPr>
          <p:cNvPr id="1026" name="Picture 2">
            <a:extLst>
              <a:ext uri="{FF2B5EF4-FFF2-40B4-BE49-F238E27FC236}">
                <a16:creationId xmlns:a16="http://schemas.microsoft.com/office/drawing/2014/main" id="{F1E05E27-77CF-410B-ABE9-AA447E147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280" y="3678737"/>
            <a:ext cx="3002881" cy="22521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A11BDFC-6596-45AC-959C-3984732352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1763" y="3678737"/>
            <a:ext cx="2946672" cy="22100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4FF4DED-420C-41D2-93CB-207E4CE7A1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1402" y="3678737"/>
            <a:ext cx="2946672" cy="221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282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2107" y="5872163"/>
            <a:ext cx="2124075"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7A29DBE-1B95-465B-9F84-E81521D56017}"/>
              </a:ext>
            </a:extLst>
          </p:cNvPr>
          <p:cNvSpPr>
            <a:spLocks noGrp="1"/>
          </p:cNvSpPr>
          <p:nvPr>
            <p:ph type="title"/>
          </p:nvPr>
        </p:nvSpPr>
        <p:spPr>
          <a:xfrm>
            <a:off x="838200" y="91949"/>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LEARNING - PHASE ONE </a:t>
            </a:r>
          </a:p>
        </p:txBody>
      </p:sp>
      <p:cxnSp>
        <p:nvCxnSpPr>
          <p:cNvPr id="9" name="Straight Connector 8">
            <a:extLst>
              <a:ext uri="{FF2B5EF4-FFF2-40B4-BE49-F238E27FC236}">
                <a16:creationId xmlns:a16="http://schemas.microsoft.com/office/drawing/2014/main" id="{6951943D-8CA9-4D29-A925-3F01F3895855}"/>
              </a:ext>
            </a:extLst>
          </p:cNvPr>
          <p:cNvCxnSpPr/>
          <p:nvPr/>
        </p:nvCxnSpPr>
        <p:spPr>
          <a:xfrm>
            <a:off x="0" y="1092161"/>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
        <p:nvSpPr>
          <p:cNvPr id="6" name="Content Placeholder 5">
            <a:extLst>
              <a:ext uri="{FF2B5EF4-FFF2-40B4-BE49-F238E27FC236}">
                <a16:creationId xmlns:a16="http://schemas.microsoft.com/office/drawing/2014/main" id="{2B42B98E-982F-41BA-A0D1-F795177DFAF3}"/>
              </a:ext>
            </a:extLst>
          </p:cNvPr>
          <p:cNvSpPr>
            <a:spLocks noGrp="1"/>
          </p:cNvSpPr>
          <p:nvPr>
            <p:ph idx="1"/>
          </p:nvPr>
        </p:nvSpPr>
        <p:spPr>
          <a:xfrm>
            <a:off x="838200" y="1520825"/>
            <a:ext cx="10515600" cy="4351338"/>
          </a:xfrm>
        </p:spPr>
        <p:txBody>
          <a:bodyPr>
            <a:normAutofit lnSpcReduction="10000"/>
          </a:bodyPr>
          <a:lstStyle/>
          <a:p>
            <a:r>
              <a:rPr lang="en-GB" dirty="0"/>
              <a:t>Health Care Professionals have limited time which impacts availability to engage in the process/ exploration of the issues.</a:t>
            </a:r>
          </a:p>
          <a:p>
            <a:pPr marL="0" indent="0">
              <a:buNone/>
            </a:pPr>
            <a:endParaRPr lang="en-GB" dirty="0"/>
          </a:p>
          <a:p>
            <a:r>
              <a:rPr lang="en-GB" dirty="0"/>
              <a:t>Health Care Professionals care and get it – how do we support them?</a:t>
            </a:r>
          </a:p>
          <a:p>
            <a:pPr marL="0" indent="0">
              <a:buNone/>
            </a:pPr>
            <a:endParaRPr lang="en-GB" dirty="0"/>
          </a:p>
          <a:p>
            <a:r>
              <a:rPr lang="en-GB" dirty="0"/>
              <a:t>Existing and trusted relationships are essential </a:t>
            </a:r>
          </a:p>
          <a:p>
            <a:pPr marL="0" indent="0">
              <a:buNone/>
            </a:pPr>
            <a:endParaRPr lang="en-GB" dirty="0"/>
          </a:p>
          <a:p>
            <a:r>
              <a:rPr lang="en-GB" dirty="0"/>
              <a:t>People and organisations want “stuff” – how do we change these attitudes and culture to less here and now and the benefit of investing into whole systems thinking?</a:t>
            </a:r>
          </a:p>
          <a:p>
            <a:pPr marL="0" indent="0">
              <a:buNone/>
            </a:pPr>
            <a:endParaRPr lang="en-GB" dirty="0"/>
          </a:p>
        </p:txBody>
      </p:sp>
    </p:spTree>
    <p:extLst>
      <p:ext uri="{BB962C8B-B14F-4D97-AF65-F5344CB8AC3E}">
        <p14:creationId xmlns:p14="http://schemas.microsoft.com/office/powerpoint/2010/main" val="2612989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BE7B71F-24DA-4C0E-85FA-C30AA862110E}"/>
              </a:ext>
            </a:extLst>
          </p:cNvPr>
          <p:cNvSpPr>
            <a:spLocks noGrp="1"/>
          </p:cNvSpPr>
          <p:nvPr>
            <p:ph type="title"/>
          </p:nvPr>
        </p:nvSpPr>
        <p:spPr>
          <a:xfrm>
            <a:off x="838200" y="365125"/>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AIMS AND OBJECTIVES - COVID</a:t>
            </a:r>
          </a:p>
        </p:txBody>
      </p:sp>
      <p:cxnSp>
        <p:nvCxnSpPr>
          <p:cNvPr id="9" name="Straight Connector 8">
            <a:extLst>
              <a:ext uri="{FF2B5EF4-FFF2-40B4-BE49-F238E27FC236}">
                <a16:creationId xmlns:a16="http://schemas.microsoft.com/office/drawing/2014/main" id="{2162AA25-F6E4-433A-9EDA-769DC8E9A4EB}"/>
              </a:ext>
            </a:extLst>
          </p:cNvPr>
          <p:cNvCxnSpPr/>
          <p:nvPr/>
        </p:nvCxnSpPr>
        <p:spPr>
          <a:xfrm>
            <a:off x="0" y="1365337"/>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pic>
        <p:nvPicPr>
          <p:cNvPr id="1026" name="Picture 2" descr="CONTACT US - Broadstairs &amp; St Peter's Town Council">
            <a:extLst>
              <a:ext uri="{FF2B5EF4-FFF2-40B4-BE49-F238E27FC236}">
                <a16:creationId xmlns:a16="http://schemas.microsoft.com/office/drawing/2014/main" id="{8B644C17-695E-4C3C-BB05-7AAD33601AC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047927" y="1829743"/>
            <a:ext cx="4096146" cy="4096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890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5.googleusercontent.com/nzXqtDatavT82g8LE5Bp4IlX0WhBOMolJwDAJdwZxY1X60viQKMv0NoI-68OB7su3PTuZIdjB8W-ByMHXSG5caTdD6yxs6xWOBjxHZghpbWj34jtx5KLwPDxHKiFjw">
            <a:extLst>
              <a:ext uri="{FF2B5EF4-FFF2-40B4-BE49-F238E27FC236}">
                <a16:creationId xmlns:a16="http://schemas.microsoft.com/office/drawing/2014/main" id="{411A4416-0909-4420-84AB-A27B5C2D3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5962" y="5735637"/>
            <a:ext cx="2124075"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1D6418DA-2A09-4119-832B-C8EE12D2DA22}"/>
              </a:ext>
            </a:extLst>
          </p:cNvPr>
          <p:cNvSpPr>
            <a:spLocks noGrp="1"/>
          </p:cNvSpPr>
          <p:nvPr>
            <p:ph type="title"/>
          </p:nvPr>
        </p:nvSpPr>
        <p:spPr>
          <a:xfrm>
            <a:off x="838200" y="25363"/>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OUR APPROACH – PHASE TWO</a:t>
            </a:r>
          </a:p>
        </p:txBody>
      </p:sp>
      <p:cxnSp>
        <p:nvCxnSpPr>
          <p:cNvPr id="9" name="Straight Connector 8">
            <a:extLst>
              <a:ext uri="{FF2B5EF4-FFF2-40B4-BE49-F238E27FC236}">
                <a16:creationId xmlns:a16="http://schemas.microsoft.com/office/drawing/2014/main" id="{A884C9E2-75AF-4DD8-9E06-A1EB4697EA54}"/>
              </a:ext>
            </a:extLst>
          </p:cNvPr>
          <p:cNvCxnSpPr/>
          <p:nvPr/>
        </p:nvCxnSpPr>
        <p:spPr>
          <a:xfrm>
            <a:off x="0" y="1025575"/>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pic>
        <p:nvPicPr>
          <p:cNvPr id="10" name="Content Placeholder 4">
            <a:hlinkClick r:id="rId6"/>
            <a:extLst>
              <a:ext uri="{FF2B5EF4-FFF2-40B4-BE49-F238E27FC236}">
                <a16:creationId xmlns:a16="http://schemas.microsoft.com/office/drawing/2014/main" id="{CEE83AE9-690E-4F3C-8960-1893BFB75BCF}"/>
              </a:ext>
            </a:extLst>
          </p:cNvPr>
          <p:cNvPicPr>
            <a:picLocks noGrp="1" noChangeAspect="1"/>
          </p:cNvPicPr>
          <p:nvPr>
            <p:ph idx="1"/>
          </p:nvPr>
        </p:nvPicPr>
        <p:blipFill rotWithShape="1">
          <a:blip r:embed="rId7"/>
          <a:srcRect l="19926" t="23696" r="53938" b="13919"/>
          <a:stretch/>
        </p:blipFill>
        <p:spPr>
          <a:xfrm>
            <a:off x="1619794" y="2139245"/>
            <a:ext cx="3305783" cy="4436353"/>
          </a:xfrm>
          <a:prstGeom prst="rect">
            <a:avLst/>
          </a:prstGeom>
        </p:spPr>
      </p:pic>
      <p:sp>
        <p:nvSpPr>
          <p:cNvPr id="7" name="Rectangle 6">
            <a:extLst>
              <a:ext uri="{FF2B5EF4-FFF2-40B4-BE49-F238E27FC236}">
                <a16:creationId xmlns:a16="http://schemas.microsoft.com/office/drawing/2014/main" id="{342C24C7-0E5D-4E4A-BCB2-332BBF2E797E}"/>
              </a:ext>
            </a:extLst>
          </p:cNvPr>
          <p:cNvSpPr/>
          <p:nvPr/>
        </p:nvSpPr>
        <p:spPr>
          <a:xfrm>
            <a:off x="276644" y="1131277"/>
            <a:ext cx="11854396" cy="2015936"/>
          </a:xfrm>
          <a:prstGeom prst="rect">
            <a:avLst/>
          </a:prstGeom>
        </p:spPr>
        <p:txBody>
          <a:bodyPr wrap="square">
            <a:spAutoFit/>
          </a:bodyPr>
          <a:lstStyle/>
          <a:p>
            <a:r>
              <a:rPr lang="en-GB" sz="2800" dirty="0"/>
              <a:t>A rapid and collaborative effort to support people in Sheffield, particularly those with health conditions, to stay active during lockdown. </a:t>
            </a:r>
          </a:p>
          <a:p>
            <a:pPr marL="342900" indent="-342900">
              <a:buFont typeface="Arial" panose="020B0604020202020204" pitchFamily="34" charset="0"/>
              <a:buChar char="•"/>
            </a:pPr>
            <a:endParaRPr lang="en-GB" sz="2300" dirty="0"/>
          </a:p>
          <a:p>
            <a:pPr marL="342900" indent="-342900">
              <a:buFont typeface="Arial" panose="020B0604020202020204" pitchFamily="34" charset="0"/>
              <a:buChar char="•"/>
            </a:pPr>
            <a:endParaRPr lang="en-GB" sz="2300" dirty="0"/>
          </a:p>
          <a:p>
            <a:pPr marL="342900" indent="-342900">
              <a:buFont typeface="Arial" panose="020B0604020202020204" pitchFamily="34" charset="0"/>
              <a:buChar char="•"/>
            </a:pPr>
            <a:endParaRPr lang="en-GB" sz="2300" dirty="0"/>
          </a:p>
        </p:txBody>
      </p:sp>
      <p:pic>
        <p:nvPicPr>
          <p:cNvPr id="11" name="GMT20210914-082513_Recording_640x360 (1)">
            <a:hlinkClick r:id="" action="ppaction://media"/>
            <a:extLst>
              <a:ext uri="{FF2B5EF4-FFF2-40B4-BE49-F238E27FC236}">
                <a16:creationId xmlns:a16="http://schemas.microsoft.com/office/drawing/2014/main" id="{C649997C-2AAB-47E7-9B03-23A78DE23457}"/>
              </a:ext>
            </a:extLst>
          </p:cNvPr>
          <p:cNvPicPr>
            <a:picLocks noChangeAspect="1"/>
          </p:cNvPicPr>
          <p:nvPr>
            <a:videoFile r:link="rId1"/>
            <p:extLst>
              <p:ext uri="{DAA4B4D4-6D71-4841-9C94-3DE7FCFB9230}">
                <p14:media xmlns:p14="http://schemas.microsoft.com/office/powerpoint/2010/main" r:embed="rId2">
                  <p14:trim st="1951"/>
                </p14:media>
              </p:ext>
            </p:extLst>
          </p:nvPr>
        </p:nvPicPr>
        <p:blipFill>
          <a:blip r:embed="rId8"/>
          <a:stretch>
            <a:fillRect/>
          </a:stretch>
        </p:blipFill>
        <p:spPr>
          <a:xfrm>
            <a:off x="5952833" y="2377712"/>
            <a:ext cx="5772733" cy="3247163"/>
          </a:xfrm>
          <a:prstGeom prst="rect">
            <a:avLst/>
          </a:prstGeom>
        </p:spPr>
      </p:pic>
    </p:spTree>
    <p:extLst>
      <p:ext uri="{BB962C8B-B14F-4D97-AF65-F5344CB8AC3E}">
        <p14:creationId xmlns:p14="http://schemas.microsoft.com/office/powerpoint/2010/main" val="1627574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2B72F8-41AB-4D09-98F7-FE0D0ED3BB93}"/>
              </a:ext>
            </a:extLst>
          </p:cNvPr>
          <p:cNvSpPr>
            <a:spLocks noGrp="1"/>
          </p:cNvSpPr>
          <p:nvPr>
            <p:ph idx="1"/>
          </p:nvPr>
        </p:nvSpPr>
        <p:spPr>
          <a:xfrm>
            <a:off x="838200" y="1418564"/>
            <a:ext cx="8672944" cy="4945367"/>
          </a:xfrm>
        </p:spPr>
        <p:txBody>
          <a:bodyPr>
            <a:normAutofit/>
          </a:bodyPr>
          <a:lstStyle/>
          <a:p>
            <a:pPr marL="0" indent="0">
              <a:buNone/>
            </a:pPr>
            <a:endParaRPr lang="en-GB" sz="2400" dirty="0"/>
          </a:p>
          <a:p>
            <a:r>
              <a:rPr lang="en-GB" sz="2400" dirty="0"/>
              <a:t>There was a real sense of purpose in the collaboration to create this resource. New relationships have been developed and existing relationships have been renewed and strengthened. </a:t>
            </a:r>
          </a:p>
          <a:p>
            <a:pPr marL="0" indent="0">
              <a:buNone/>
            </a:pPr>
            <a:endParaRPr lang="en-GB" sz="2400" dirty="0"/>
          </a:p>
          <a:p>
            <a:r>
              <a:rPr lang="en-GB" sz="2400" dirty="0"/>
              <a:t>Ensuring that hard copies were readily available and circulated via key partners was essential to reaching our target audience (65+)</a:t>
            </a:r>
          </a:p>
          <a:p>
            <a:endParaRPr lang="en-GB" sz="2400" dirty="0"/>
          </a:p>
          <a:p>
            <a:r>
              <a:rPr lang="en-GB" sz="2400" dirty="0"/>
              <a:t>Using social media to promote this opportunity to the local organisations (gatekeepers to the audience) to generate a distribution list was also important</a:t>
            </a:r>
          </a:p>
          <a:p>
            <a:endParaRPr lang="en-GB" dirty="0"/>
          </a:p>
        </p:txBody>
      </p:sp>
      <p:pic>
        <p:nvPicPr>
          <p:cNvPr id="2050" name="Picture 2" descr="https://lh5.googleusercontent.com/OKIsUX0VWsmoB6wkUBSjaI-43knRxzsR3KiWv48ztqgd8iU3Jr14q8NuEBpWc9nLkeVvNbS3YIeYtiqL7cpEDNS0FGk3e-YLoP8lxm1OTyIfuxdTW2FDSEebnNf2Uw">
            <a:extLst>
              <a:ext uri="{FF2B5EF4-FFF2-40B4-BE49-F238E27FC236}">
                <a16:creationId xmlns:a16="http://schemas.microsoft.com/office/drawing/2014/main" id="{6A91180D-D557-47F1-B202-553A51050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22" y="4001294"/>
            <a:ext cx="3695700" cy="2714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A39B693-97BD-4C04-99BA-527383CD0DEF}"/>
              </a:ext>
            </a:extLst>
          </p:cNvPr>
          <p:cNvSpPr>
            <a:spLocks noGrp="1"/>
          </p:cNvSpPr>
          <p:nvPr>
            <p:ph type="title"/>
          </p:nvPr>
        </p:nvSpPr>
        <p:spPr>
          <a:xfrm>
            <a:off x="838200" y="87885"/>
            <a:ext cx="10515600" cy="1325563"/>
          </a:xfrm>
        </p:spPr>
        <p:txBody>
          <a:bodyPr/>
          <a:lstStyle/>
          <a:p>
            <a:r>
              <a:rPr lang="en-US" b="1" dirty="0">
                <a:latin typeface="Open Sans" panose="020B0606030504020204" pitchFamily="34" charset="0"/>
                <a:ea typeface="Open Sans" panose="020B0606030504020204" pitchFamily="34" charset="0"/>
                <a:cs typeface="Open Sans" panose="020B0606030504020204" pitchFamily="34" charset="0"/>
              </a:rPr>
              <a:t>LEARNING– PHASE TWO</a:t>
            </a:r>
          </a:p>
        </p:txBody>
      </p:sp>
      <p:pic>
        <p:nvPicPr>
          <p:cNvPr id="2" name="Picture 1">
            <a:extLst>
              <a:ext uri="{FF2B5EF4-FFF2-40B4-BE49-F238E27FC236}">
                <a16:creationId xmlns:a16="http://schemas.microsoft.com/office/drawing/2014/main" id="{81863930-38F2-42B7-8E35-2E9CA0BD614D}"/>
              </a:ext>
            </a:extLst>
          </p:cNvPr>
          <p:cNvPicPr>
            <a:picLocks noChangeAspect="1"/>
          </p:cNvPicPr>
          <p:nvPr/>
        </p:nvPicPr>
        <p:blipFill rotWithShape="1">
          <a:blip r:embed="rId4"/>
          <a:srcRect l="30682" t="34538" r="54545" b="24230"/>
          <a:stretch/>
        </p:blipFill>
        <p:spPr>
          <a:xfrm>
            <a:off x="9746671" y="430069"/>
            <a:ext cx="1842656" cy="2891555"/>
          </a:xfrm>
          <a:prstGeom prst="rect">
            <a:avLst/>
          </a:prstGeom>
        </p:spPr>
      </p:pic>
      <p:pic>
        <p:nvPicPr>
          <p:cNvPr id="5" name="Picture 4">
            <a:extLst>
              <a:ext uri="{FF2B5EF4-FFF2-40B4-BE49-F238E27FC236}">
                <a16:creationId xmlns:a16="http://schemas.microsoft.com/office/drawing/2014/main" id="{0D75549C-B67B-46B0-AC9B-77E72521135B}"/>
              </a:ext>
            </a:extLst>
          </p:cNvPr>
          <p:cNvPicPr>
            <a:picLocks noChangeAspect="1"/>
          </p:cNvPicPr>
          <p:nvPr/>
        </p:nvPicPr>
        <p:blipFill rotWithShape="1">
          <a:blip r:embed="rId4"/>
          <a:srcRect l="52841" t="34537" r="31974" b="24212"/>
          <a:stretch/>
        </p:blipFill>
        <p:spPr>
          <a:xfrm>
            <a:off x="9746671" y="3536377"/>
            <a:ext cx="1851316" cy="2827555"/>
          </a:xfrm>
          <a:prstGeom prst="rect">
            <a:avLst/>
          </a:prstGeom>
        </p:spPr>
      </p:pic>
      <p:cxnSp>
        <p:nvCxnSpPr>
          <p:cNvPr id="9" name="Straight Connector 8">
            <a:extLst>
              <a:ext uri="{FF2B5EF4-FFF2-40B4-BE49-F238E27FC236}">
                <a16:creationId xmlns:a16="http://schemas.microsoft.com/office/drawing/2014/main" id="{7F4F2970-D5E6-4797-A418-95E354AFD134}"/>
              </a:ext>
            </a:extLst>
          </p:cNvPr>
          <p:cNvCxnSpPr/>
          <p:nvPr/>
        </p:nvCxnSpPr>
        <p:spPr>
          <a:xfrm>
            <a:off x="0" y="1088097"/>
            <a:ext cx="9419573" cy="0"/>
          </a:xfrm>
          <a:prstGeom prst="line">
            <a:avLst/>
          </a:prstGeom>
          <a:ln w="28575">
            <a:solidFill>
              <a:srgbClr val="EB674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24395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81m xmlns="f97aece5-c93f-4318-aff8-99992d67c996">
      <UserInfo>
        <DisplayName/>
        <AccountId xsi:nil="true"/>
        <AccountType/>
      </UserInfo>
    </i81m>
    <Location xmlns="f97aece5-c93f-4318-aff8-99992d67c996" xsi:nil="true"/>
    <pic xmlns="f97aece5-c93f-4318-aff8-99992d67c996">
      <Url xsi:nil="true"/>
      <Description xsi:nil="true"/>
    </pic>
    <awert xmlns="f97aece5-c93f-4318-aff8-99992d67c99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8E3E7A4A7F8CB469B744C28545CDE46" ma:contentTypeVersion="25" ma:contentTypeDescription="Create a new document." ma:contentTypeScope="" ma:versionID="f52dcc0aae2489148d5214c62a37c590">
  <xsd:schema xmlns:xsd="http://www.w3.org/2001/XMLSchema" xmlns:xs="http://www.w3.org/2001/XMLSchema" xmlns:p="http://schemas.microsoft.com/office/2006/metadata/properties" xmlns:ns2="f97aece5-c93f-4318-aff8-99992d67c996" xmlns:ns3="723985d6-1efd-4e9f-9bc9-982c38578f98" targetNamespace="http://schemas.microsoft.com/office/2006/metadata/properties" ma:root="true" ma:fieldsID="e8f37122c71fd7ae7cbba0ca5cc08c83" ns2:_="" ns3:_="">
    <xsd:import namespace="f97aece5-c93f-4318-aff8-99992d67c996"/>
    <xsd:import namespace="723985d6-1efd-4e9f-9bc9-982c38578f9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i81m" minOccurs="0"/>
                <xsd:element ref="ns2:awert" minOccurs="0"/>
                <xsd:element ref="ns2:MediaServiceAutoKeyPoints" minOccurs="0"/>
                <xsd:element ref="ns2:MediaServiceKeyPoints" minOccurs="0"/>
                <xsd:element ref="ns2:pic" minOccurs="0"/>
                <xsd:element ref="ns2:MediaLengthInSeconds" minOccurs="0"/>
                <xsd:element ref="ns2:Location" minOccurs="0"/>
                <xsd:element ref="ns2:afc10cd3-14f5-43b4-94dc-61fc5b1e55a8CountryOrRegion" minOccurs="0"/>
                <xsd:element ref="ns2:afc10cd3-14f5-43b4-94dc-61fc5b1e55a8State" minOccurs="0"/>
                <xsd:element ref="ns2:afc10cd3-14f5-43b4-94dc-61fc5b1e55a8City" minOccurs="0"/>
                <xsd:element ref="ns2:afc10cd3-14f5-43b4-94dc-61fc5b1e55a8PostalCode" minOccurs="0"/>
                <xsd:element ref="ns2:afc10cd3-14f5-43b4-94dc-61fc5b1e55a8Street" minOccurs="0"/>
                <xsd:element ref="ns2:afc10cd3-14f5-43b4-94dc-61fc5b1e55a8GeoLoc" minOccurs="0"/>
                <xsd:element ref="ns2:afc10cd3-14f5-43b4-94dc-61fc5b1e55a8Disp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7aece5-c93f-4318-aff8-99992d67c99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i81m" ma:index="18" nillable="true" ma:displayName="Person or Group" ma:list="UserInfo" ma:internalName="i81m">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wert" ma:index="19" nillable="true" ma:displayName="awert" ma:format="DateOnly" ma:internalName="awert">
      <xsd:simpleType>
        <xsd:restriction base="dms:DateTime"/>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ic" ma:index="22" nillable="true" ma:displayName="pic" ma:format="Image" ma:internalName="pic">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3" nillable="true" ma:displayName="Length (seconds)" ma:internalName="MediaLengthInSeconds" ma:readOnly="true">
      <xsd:simpleType>
        <xsd:restriction base="dms:Unknown"/>
      </xsd:simpleType>
    </xsd:element>
    <xsd:element name="Location" ma:index="24" nillable="true" ma:displayName="Location" ma:format="Dropdown" ma:internalName="Location">
      <xsd:simpleType>
        <xsd:restriction base="dms:Unknown"/>
      </xsd:simpleType>
    </xsd:element>
    <xsd:element name="afc10cd3-14f5-43b4-94dc-61fc5b1e55a8CountryOrRegion" ma:index="25" nillable="true" ma:displayName="Location: Country/Region" ma:internalName="CountryOrRegion" ma:readOnly="true">
      <xsd:simpleType>
        <xsd:restriction base="dms:Text"/>
      </xsd:simpleType>
    </xsd:element>
    <xsd:element name="afc10cd3-14f5-43b4-94dc-61fc5b1e55a8State" ma:index="26" nillable="true" ma:displayName="Location: State" ma:internalName="State" ma:readOnly="true">
      <xsd:simpleType>
        <xsd:restriction base="dms:Text"/>
      </xsd:simpleType>
    </xsd:element>
    <xsd:element name="afc10cd3-14f5-43b4-94dc-61fc5b1e55a8City" ma:index="27" nillable="true" ma:displayName="Location: City" ma:internalName="City" ma:readOnly="true">
      <xsd:simpleType>
        <xsd:restriction base="dms:Text"/>
      </xsd:simpleType>
    </xsd:element>
    <xsd:element name="afc10cd3-14f5-43b4-94dc-61fc5b1e55a8PostalCode" ma:index="28" nillable="true" ma:displayName="Location: Postal Code" ma:internalName="PostalCode" ma:readOnly="true">
      <xsd:simpleType>
        <xsd:restriction base="dms:Text"/>
      </xsd:simpleType>
    </xsd:element>
    <xsd:element name="afc10cd3-14f5-43b4-94dc-61fc5b1e55a8Street" ma:index="29" nillable="true" ma:displayName="Location: Street" ma:internalName="Street" ma:readOnly="true">
      <xsd:simpleType>
        <xsd:restriction base="dms:Text"/>
      </xsd:simpleType>
    </xsd:element>
    <xsd:element name="afc10cd3-14f5-43b4-94dc-61fc5b1e55a8GeoLoc" ma:index="30" nillable="true" ma:displayName="Location: Coordinates" ma:internalName="GeoLoc" ma:readOnly="true">
      <xsd:simpleType>
        <xsd:restriction base="dms:Unknown"/>
      </xsd:simpleType>
    </xsd:element>
    <xsd:element name="afc10cd3-14f5-43b4-94dc-61fc5b1e55a8DispName" ma:index="31" nillable="true" ma:displayName="Location: Name" ma:internalName="DispNa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985d6-1efd-4e9f-9bc9-982c38578f9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A1D513-4659-41E8-AEC9-E791B7CF6B46}">
  <ds:schemaRefs>
    <ds:schemaRef ds:uri="http://purl.org/dc/dcmitype/"/>
    <ds:schemaRef ds:uri="http://schemas.microsoft.com/office/2006/documentManagement/types"/>
    <ds:schemaRef ds:uri="f97aece5-c93f-4318-aff8-99992d67c996"/>
    <ds:schemaRef ds:uri="http://purl.org/dc/terms/"/>
    <ds:schemaRef ds:uri="http://purl.org/dc/elements/1.1/"/>
    <ds:schemaRef ds:uri="http://www.w3.org/XML/1998/namespace"/>
    <ds:schemaRef ds:uri="http://schemas.openxmlformats.org/package/2006/metadata/core-properties"/>
    <ds:schemaRef ds:uri="http://schemas.microsoft.com/office/infopath/2007/PartnerControls"/>
    <ds:schemaRef ds:uri="723985d6-1efd-4e9f-9bc9-982c38578f98"/>
    <ds:schemaRef ds:uri="http://schemas.microsoft.com/office/2006/metadata/properties"/>
  </ds:schemaRefs>
</ds:datastoreItem>
</file>

<file path=customXml/itemProps2.xml><?xml version="1.0" encoding="utf-8"?>
<ds:datastoreItem xmlns:ds="http://schemas.openxmlformats.org/officeDocument/2006/customXml" ds:itemID="{6ACD9DBC-0C40-4049-B81C-93981454DAF7}">
  <ds:schemaRefs>
    <ds:schemaRef ds:uri="http://schemas.microsoft.com/sharepoint/v3/contenttype/forms"/>
  </ds:schemaRefs>
</ds:datastoreItem>
</file>

<file path=customXml/itemProps3.xml><?xml version="1.0" encoding="utf-8"?>
<ds:datastoreItem xmlns:ds="http://schemas.openxmlformats.org/officeDocument/2006/customXml" ds:itemID="{8B3585D5-5345-42B5-8461-FFAE7F4E34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7aece5-c93f-4318-aff8-99992d67c996"/>
    <ds:schemaRef ds:uri="723985d6-1efd-4e9f-9bc9-982c38578f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2304</TotalTime>
  <Words>2215</Words>
  <Application>Microsoft Office PowerPoint</Application>
  <PresentationFormat>Widescreen</PresentationFormat>
  <Paragraphs>165</Paragraphs>
  <Slides>20</Slides>
  <Notes>14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Open Sans</vt:lpstr>
      <vt:lpstr>Office Theme</vt:lpstr>
      <vt:lpstr>PowerPoint Presentation</vt:lpstr>
      <vt:lpstr>INTRO</vt:lpstr>
      <vt:lpstr>OUR PLACE </vt:lpstr>
      <vt:lpstr>AIMS AND OBJECTIVES (Initial)</vt:lpstr>
      <vt:lpstr>OUR APPROACH – PHASE ONE</vt:lpstr>
      <vt:lpstr>LEARNING - PHASE ONE </vt:lpstr>
      <vt:lpstr>AIMS AND OBJECTIVES - COVID</vt:lpstr>
      <vt:lpstr>OUR APPROACH – PHASE TWO</vt:lpstr>
      <vt:lpstr>LEARNING– PHASE TWO</vt:lpstr>
      <vt:lpstr>OUR APPROACH – PHASE THREE</vt:lpstr>
      <vt:lpstr>LEARNING– PHASE THREE</vt:lpstr>
      <vt:lpstr>OUR APPROACH – PHASE FOUR</vt:lpstr>
      <vt:lpstr>LEARNING  – PHASE FOUR</vt:lpstr>
      <vt:lpstr>OUR APPROACH – PHASE FIVE</vt:lpstr>
      <vt:lpstr>ACTION – PHASE FIVE</vt:lpstr>
      <vt:lpstr>LEARNING – WIDER OUTCOMES</vt:lpstr>
      <vt:lpstr>NEXT STEPS</vt:lpstr>
      <vt:lpstr>NEXT STEPS cont.</vt:lpstr>
      <vt:lpstr>OUR RECOMMENDATIONS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Hughes</dc:creator>
  <cp:lastModifiedBy>Tom Hughes</cp:lastModifiedBy>
  <cp:revision>123</cp:revision>
  <dcterms:created xsi:type="dcterms:W3CDTF">2021-06-03T08:02:41Z</dcterms:created>
  <dcterms:modified xsi:type="dcterms:W3CDTF">2021-12-22T14:44:42Z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0x01010068E3E7A4A7F8CB469B744C28545CDE46</vt:lpwstr>
  </property>
</Properties>
</file>